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256" r:id="rId2"/>
    <p:sldId id="258" r:id="rId3"/>
    <p:sldId id="259" r:id="rId4"/>
    <p:sldId id="260" r:id="rId5"/>
    <p:sldId id="261" r:id="rId6"/>
    <p:sldId id="262" r:id="rId7"/>
    <p:sldId id="301" r:id="rId8"/>
    <p:sldId id="264" r:id="rId9"/>
    <p:sldId id="263" r:id="rId10"/>
    <p:sldId id="266" r:id="rId11"/>
    <p:sldId id="267" r:id="rId12"/>
    <p:sldId id="276" r:id="rId13"/>
    <p:sldId id="268" r:id="rId14"/>
    <p:sldId id="269" r:id="rId15"/>
    <p:sldId id="271" r:id="rId16"/>
    <p:sldId id="272" r:id="rId17"/>
    <p:sldId id="273" r:id="rId18"/>
    <p:sldId id="274" r:id="rId19"/>
    <p:sldId id="300" r:id="rId20"/>
    <p:sldId id="299" r:id="rId21"/>
    <p:sldId id="287" r:id="rId22"/>
    <p:sldId id="288" r:id="rId23"/>
    <p:sldId id="289" r:id="rId24"/>
    <p:sldId id="290" r:id="rId25"/>
    <p:sldId id="291" r:id="rId26"/>
    <p:sldId id="292" r:id="rId27"/>
    <p:sldId id="279" r:id="rId28"/>
    <p:sldId id="286" r:id="rId29"/>
    <p:sldId id="293" r:id="rId30"/>
    <p:sldId id="277" r:id="rId31"/>
    <p:sldId id="281" r:id="rId32"/>
    <p:sldId id="282" r:id="rId33"/>
    <p:sldId id="283" r:id="rId34"/>
    <p:sldId id="284" r:id="rId35"/>
    <p:sldId id="278" r:id="rId36"/>
    <p:sldId id="295" r:id="rId37"/>
    <p:sldId id="296" r:id="rId38"/>
    <p:sldId id="297" r:id="rId39"/>
    <p:sldId id="298" r:id="rId40"/>
    <p:sldId id="280" r:id="rId41"/>
    <p:sldId id="294"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an" initials="A" lastIdx="4" clrIdx="0">
    <p:extLst>
      <p:ext uri="{19B8F6BF-5375-455C-9EA6-DF929625EA0E}">
        <p15:presenceInfo xmlns:p15="http://schemas.microsoft.com/office/powerpoint/2012/main" userId="All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5E7677"/>
    <a:srgbClr val="DF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6" autoAdjust="0"/>
    <p:restoredTop sz="94660"/>
  </p:normalViewPr>
  <p:slideViewPr>
    <p:cSldViewPr snapToGrid="0">
      <p:cViewPr varScale="1">
        <p:scale>
          <a:sx n="110" d="100"/>
          <a:sy n="110" d="100"/>
        </p:scale>
        <p:origin x="101" y="206"/>
      </p:cViewPr>
      <p:guideLst/>
    </p:cSldViewPr>
  </p:slideViewPr>
  <p:notesTextViewPr>
    <p:cViewPr>
      <p:scale>
        <a:sx n="1" d="1"/>
        <a:sy n="1" d="1"/>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87978D-BD3C-7D4D-8E93-746672A2DF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749FCA-0F78-C546-976F-F44763880E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7E76F-4C3A-394A-883C-0606901ACADA}" type="datetimeFigureOut">
              <a:rPr lang="en-US" smtClean="0"/>
              <a:t>10/6/2021</a:t>
            </a:fld>
            <a:endParaRPr lang="en-US"/>
          </a:p>
        </p:txBody>
      </p:sp>
      <p:sp>
        <p:nvSpPr>
          <p:cNvPr id="4" name="Footer Placeholder 3">
            <a:extLst>
              <a:ext uri="{FF2B5EF4-FFF2-40B4-BE49-F238E27FC236}">
                <a16:creationId xmlns:a16="http://schemas.microsoft.com/office/drawing/2014/main" id="{03CEB6DD-EB12-4647-B49E-3687341661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C19FF4-099A-5846-B1B0-14FFC9ABC5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3101E8-B3C7-CD43-B2DA-319DB0E698E7}" type="slidenum">
              <a:rPr lang="en-US" smtClean="0"/>
              <a:t>‹#›</a:t>
            </a:fld>
            <a:endParaRPr lang="en-US"/>
          </a:p>
        </p:txBody>
      </p:sp>
    </p:spTree>
    <p:extLst>
      <p:ext uri="{BB962C8B-B14F-4D97-AF65-F5344CB8AC3E}">
        <p14:creationId xmlns:p14="http://schemas.microsoft.com/office/powerpoint/2010/main" val="2697726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82282-1E39-4D19-A009-293F01ED82A5}" type="datetimeFigureOut">
              <a:rPr lang="en-GB" smtClean="0"/>
              <a:t>06/10/2021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A5F68-D5A5-40D2-A5C5-F68167FFECE2}" type="slidenum">
              <a:rPr lang="en-GB" smtClean="0"/>
              <a:t>‹#›</a:t>
            </a:fld>
            <a:endParaRPr lang="en-GB"/>
          </a:p>
        </p:txBody>
      </p:sp>
    </p:spTree>
    <p:extLst>
      <p:ext uri="{BB962C8B-B14F-4D97-AF65-F5344CB8AC3E}">
        <p14:creationId xmlns:p14="http://schemas.microsoft.com/office/powerpoint/2010/main" val="180093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de-DE" smtClean="0"/>
          </a:p>
        </p:txBody>
      </p:sp>
      <p:sp>
        <p:nvSpPr>
          <p:cNvPr id="4" name="Foliennummernplatzhalter 3">
            <a:extLst>
              <a:ext uri="{FF2B5EF4-FFF2-40B4-BE49-F238E27FC236}">
                <a16:creationId xmlns:a16="http://schemas.microsoft.com/office/drawing/2014/main" id="{3567B09D-AE4C-7B44-8CEE-BF0E227C071E}"/>
              </a:ext>
            </a:extLst>
          </p:cNvPr>
          <p:cNvSpPr>
            <a:spLocks noGrp="1"/>
          </p:cNvSpPr>
          <p:nvPr>
            <p:ph type="sldNum" sz="quarter" idx="5"/>
          </p:nvPr>
        </p:nvSpPr>
        <p:spPr/>
        <p:txBody>
          <a:bodyPr/>
          <a:lstStyle/>
          <a:p>
            <a:pPr>
              <a:defRPr/>
            </a:pPr>
            <a:fld id="{A6EBF57F-FAF6-40B6-8FE1-A7AD85EE82E6}" type="slidenum">
              <a:rPr lang="en-US" smtClean="0"/>
              <a:pPr>
                <a:defRPr/>
              </a:pPr>
              <a:t>4</a:t>
            </a:fld>
            <a:endParaRPr lang="en-US"/>
          </a:p>
        </p:txBody>
      </p:sp>
    </p:spTree>
    <p:extLst>
      <p:ext uri="{BB962C8B-B14F-4D97-AF65-F5344CB8AC3E}">
        <p14:creationId xmlns:p14="http://schemas.microsoft.com/office/powerpoint/2010/main" val="117005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Gave three news articles</a:t>
            </a:r>
            <a:r>
              <a:rPr lang="en-GB" baseline="0" dirty="0" smtClean="0"/>
              <a:t> as examples before providing the title and subtitle.</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37</a:t>
            </a:fld>
            <a:endParaRPr lang="en-GB"/>
          </a:p>
        </p:txBody>
      </p:sp>
    </p:spTree>
    <p:extLst>
      <p:ext uri="{BB962C8B-B14F-4D97-AF65-F5344CB8AC3E}">
        <p14:creationId xmlns:p14="http://schemas.microsoft.com/office/powerpoint/2010/main" val="199944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SRL – Semantic Role Labelling</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40</a:t>
            </a:fld>
            <a:endParaRPr lang="en-GB"/>
          </a:p>
        </p:txBody>
      </p:sp>
    </p:spTree>
    <p:extLst>
      <p:ext uri="{BB962C8B-B14F-4D97-AF65-F5344CB8AC3E}">
        <p14:creationId xmlns:p14="http://schemas.microsoft.com/office/powerpoint/2010/main" val="24658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15</a:t>
            </a:fld>
            <a:endParaRPr lang="de-DE">
              <a:solidFill>
                <a:srgbClr val="000000"/>
              </a:solidFill>
            </a:endParaRPr>
          </a:p>
        </p:txBody>
      </p:sp>
    </p:spTree>
    <p:extLst>
      <p:ext uri="{BB962C8B-B14F-4D97-AF65-F5344CB8AC3E}">
        <p14:creationId xmlns:p14="http://schemas.microsoft.com/office/powerpoint/2010/main" val="23638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16</a:t>
            </a:fld>
            <a:endParaRPr lang="de-DE">
              <a:solidFill>
                <a:srgbClr val="000000"/>
              </a:solidFill>
            </a:endParaRPr>
          </a:p>
        </p:txBody>
      </p:sp>
    </p:spTree>
    <p:extLst>
      <p:ext uri="{BB962C8B-B14F-4D97-AF65-F5344CB8AC3E}">
        <p14:creationId xmlns:p14="http://schemas.microsoft.com/office/powerpoint/2010/main" val="311907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17</a:t>
            </a:fld>
            <a:endParaRPr lang="de-DE">
              <a:solidFill>
                <a:srgbClr val="000000"/>
              </a:solidFill>
            </a:endParaRPr>
          </a:p>
        </p:txBody>
      </p:sp>
    </p:spTree>
    <p:extLst>
      <p:ext uri="{BB962C8B-B14F-4D97-AF65-F5344CB8AC3E}">
        <p14:creationId xmlns:p14="http://schemas.microsoft.com/office/powerpoint/2010/main" val="102533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5951CCD8-7DA2-41E1-BD05-A0C88B5EEEB7}" type="slidenum">
              <a:rPr lang="de-DE" smtClean="0">
                <a:solidFill>
                  <a:srgbClr val="000000"/>
                </a:solidFill>
              </a:rPr>
              <a:pPr>
                <a:defRPr/>
              </a:pPr>
              <a:t>18</a:t>
            </a:fld>
            <a:endParaRPr lang="de-DE">
              <a:solidFill>
                <a:srgbClr val="000000"/>
              </a:solidFill>
            </a:endParaRPr>
          </a:p>
        </p:txBody>
      </p:sp>
    </p:spTree>
    <p:extLst>
      <p:ext uri="{BB962C8B-B14F-4D97-AF65-F5344CB8AC3E}">
        <p14:creationId xmlns:p14="http://schemas.microsoft.com/office/powerpoint/2010/main" val="60456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Ambiguity</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23</a:t>
            </a:fld>
            <a:endParaRPr lang="en-GB"/>
          </a:p>
        </p:txBody>
      </p:sp>
    </p:spTree>
    <p:extLst>
      <p:ext uri="{BB962C8B-B14F-4D97-AF65-F5344CB8AC3E}">
        <p14:creationId xmlns:p14="http://schemas.microsoft.com/office/powerpoint/2010/main" val="313336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Groucho Marx’s well-known line as Captain Spaulding in Animal Crackers.</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24</a:t>
            </a:fld>
            <a:endParaRPr lang="en-GB"/>
          </a:p>
        </p:txBody>
      </p:sp>
    </p:spTree>
    <p:extLst>
      <p:ext uri="{BB962C8B-B14F-4D97-AF65-F5344CB8AC3E}">
        <p14:creationId xmlns:p14="http://schemas.microsoft.com/office/powerpoint/2010/main" val="186650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statistical language model is a probability distribution over sequences of words. Given such a sequence, say of length m, it assigns a probability P ( w 1 , … , w m ) {\</a:t>
            </a:r>
            <a:r>
              <a:rPr lang="en-US" dirty="0" err="1" smtClean="0"/>
              <a:t>displaystyle</a:t>
            </a:r>
            <a:r>
              <a:rPr lang="en-US" dirty="0" smtClean="0"/>
              <a:t> P(w_{1},\</a:t>
            </a:r>
            <a:r>
              <a:rPr lang="en-US" dirty="0" err="1" smtClean="0"/>
              <a:t>ldots</a:t>
            </a:r>
            <a:r>
              <a:rPr lang="en-US" dirty="0" smtClean="0"/>
              <a:t> ,w_{m})} P(w_{1},\</a:t>
            </a:r>
            <a:r>
              <a:rPr lang="en-US" dirty="0" err="1" smtClean="0"/>
              <a:t>ldots</a:t>
            </a:r>
            <a:r>
              <a:rPr lang="en-US" dirty="0" smtClean="0"/>
              <a:t> ,w_{m}) to the whole sequence.</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35</a:t>
            </a:fld>
            <a:endParaRPr lang="en-GB"/>
          </a:p>
        </p:txBody>
      </p:sp>
    </p:spTree>
    <p:extLst>
      <p:ext uri="{BB962C8B-B14F-4D97-AF65-F5344CB8AC3E}">
        <p14:creationId xmlns:p14="http://schemas.microsoft.com/office/powerpoint/2010/main" val="72124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Brief training for correcting English</a:t>
            </a:r>
            <a:endParaRPr lang="en-GB" dirty="0"/>
          </a:p>
        </p:txBody>
      </p:sp>
      <p:sp>
        <p:nvSpPr>
          <p:cNvPr id="4" name="Slide Number Placeholder 3"/>
          <p:cNvSpPr>
            <a:spLocks noGrp="1"/>
          </p:cNvSpPr>
          <p:nvPr>
            <p:ph type="sldNum" sz="quarter" idx="10"/>
          </p:nvPr>
        </p:nvSpPr>
        <p:spPr/>
        <p:txBody>
          <a:bodyPr/>
          <a:lstStyle/>
          <a:p>
            <a:fld id="{7E2A5F68-D5A5-40D2-A5C5-F68167FFECE2}" type="slidenum">
              <a:rPr lang="en-GB" smtClean="0"/>
              <a:t>36</a:t>
            </a:fld>
            <a:endParaRPr lang="en-GB"/>
          </a:p>
        </p:txBody>
      </p:sp>
    </p:spTree>
    <p:extLst>
      <p:ext uri="{BB962C8B-B14F-4D97-AF65-F5344CB8AC3E}">
        <p14:creationId xmlns:p14="http://schemas.microsoft.com/office/powerpoint/2010/main" val="2962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Red Box">
    <p:spTree>
      <p:nvGrpSpPr>
        <p:cNvPr id="1" name=""/>
        <p:cNvGrpSpPr/>
        <p:nvPr/>
      </p:nvGrpSpPr>
      <p:grpSpPr>
        <a:xfrm>
          <a:off x="0" y="0"/>
          <a:ext cx="0" cy="0"/>
          <a:chOff x="0" y="0"/>
          <a:chExt cx="0" cy="0"/>
        </a:xfrm>
      </p:grpSpPr>
      <p:sp>
        <p:nvSpPr>
          <p:cNvPr id="16" name="Rechteck 15"/>
          <p:cNvSpPr/>
          <p:nvPr userDrawn="1"/>
        </p:nvSpPr>
        <p:spPr>
          <a:xfrm>
            <a:off x="0" y="387459"/>
            <a:ext cx="8136609" cy="5424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Textplatzhalter 17"/>
          <p:cNvSpPr>
            <a:spLocks noGrp="1"/>
          </p:cNvSpPr>
          <p:nvPr>
            <p:ph type="body" sz="quarter" idx="10" hasCustomPrompt="1"/>
          </p:nvPr>
        </p:nvSpPr>
        <p:spPr>
          <a:xfrm>
            <a:off x="357187" y="805912"/>
            <a:ext cx="6593803" cy="4626243"/>
          </a:xfrm>
        </p:spPr>
        <p:txBody>
          <a:bodyPr lIns="108000" anchor="ctr" anchorCtr="0">
            <a:normAutofit/>
          </a:bodyPr>
          <a:lstStyle>
            <a:lvl1pPr marL="0" indent="0">
              <a:buNone/>
              <a:defRPr sz="3200" baseline="0">
                <a:solidFill>
                  <a:schemeClr val="bg1"/>
                </a:solidFill>
                <a:latin typeface="Times New Roman" panose="02020603050405020304" pitchFamily="18" charset="0"/>
                <a:cs typeface="Times New Roman" panose="02020603050405020304" pitchFamily="18" charset="0"/>
              </a:defRPr>
            </a:lvl1pPr>
          </a:lstStyle>
          <a:p>
            <a:pPr lvl="0"/>
            <a:r>
              <a:rPr lang="de-DE" dirty="0" smtClean="0"/>
              <a:t>Add title</a:t>
            </a:r>
            <a:endParaRPr lang="de-AT" dirty="0"/>
          </a:p>
        </p:txBody>
      </p:sp>
      <p:sp>
        <p:nvSpPr>
          <p:cNvPr id="19" name="Rechteck 18"/>
          <p:cNvSpPr/>
          <p:nvPr userDrawn="1"/>
        </p:nvSpPr>
        <p:spPr>
          <a:xfrm>
            <a:off x="7153194" y="3758339"/>
            <a:ext cx="4269058" cy="2533973"/>
          </a:xfrm>
          <a:prstGeom prst="rect">
            <a:avLst/>
          </a:prstGeom>
          <a:solidFill>
            <a:srgbClr val="DF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Textplatzhalter 20"/>
          <p:cNvSpPr>
            <a:spLocks noGrp="1"/>
          </p:cNvSpPr>
          <p:nvPr>
            <p:ph type="body" sz="quarter" idx="11" hasCustomPrompt="1"/>
          </p:nvPr>
        </p:nvSpPr>
        <p:spPr>
          <a:xfrm>
            <a:off x="7307263" y="3921072"/>
            <a:ext cx="3937000" cy="2224142"/>
          </a:xfrm>
        </p:spPr>
        <p:txBody>
          <a:bodyPr anchor="ctr" anchorCtr="0">
            <a:normAutofit/>
          </a:bodyPr>
          <a:lstStyle>
            <a:lvl1pPr marL="0" indent="0">
              <a:buNone/>
              <a:defRPr sz="2400" baseline="0">
                <a:solidFill>
                  <a:srgbClr val="5E7677"/>
                </a:solidFill>
              </a:defRPr>
            </a:lvl1pPr>
          </a:lstStyle>
          <a:p>
            <a:pPr lvl="0"/>
            <a:r>
              <a:rPr lang="de-DE" dirty="0" smtClean="0"/>
              <a:t>Add </a:t>
            </a:r>
            <a:r>
              <a:rPr lang="de-DE" dirty="0" err="1" smtClean="0"/>
              <a:t>text</a:t>
            </a:r>
            <a:endParaRPr lang="de-AT" dirty="0"/>
          </a:p>
        </p:txBody>
      </p:sp>
      <p:sp>
        <p:nvSpPr>
          <p:cNvPr id="6"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466749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5"/>
            <a:ext cx="10515600" cy="1325563"/>
          </a:xfrm>
        </p:spPr>
        <p:txBody>
          <a:bodyPr/>
          <a:lstStyle>
            <a:lvl1pPr>
              <a:defRPr/>
            </a:lvl1pPr>
          </a:lstStyle>
          <a:p>
            <a:r>
              <a:rPr lang="de-DE" dirty="0" smtClean="0"/>
              <a:t>Add title</a:t>
            </a:r>
            <a:endParaRPr lang="de-AT" dirty="0"/>
          </a:p>
        </p:txBody>
      </p:sp>
      <p:sp>
        <p:nvSpPr>
          <p:cNvPr id="3" name="Textplatzhalter 2"/>
          <p:cNvSpPr>
            <a:spLocks noGrp="1"/>
          </p:cNvSpPr>
          <p:nvPr>
            <p:ph type="body" idx="1" hasCustomPrompt="1"/>
          </p:nvPr>
        </p:nvSpPr>
        <p:spPr>
          <a:xfrm>
            <a:off x="839788" y="1681163"/>
            <a:ext cx="5157787"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Add </a:t>
            </a:r>
            <a:r>
              <a:rPr lang="de-DE" dirty="0" err="1" smtClean="0"/>
              <a:t>text</a:t>
            </a:r>
            <a:endParaRPr lang="de-DE" dirty="0" smtClean="0"/>
          </a:p>
        </p:txBody>
      </p:sp>
      <p:sp>
        <p:nvSpPr>
          <p:cNvPr id="4" name="Inhaltsplatzhalter 3"/>
          <p:cNvSpPr>
            <a:spLocks noGrp="1"/>
          </p:cNvSpPr>
          <p:nvPr>
            <p:ph sz="half" idx="2" hasCustomPrompt="1"/>
          </p:nvPr>
        </p:nvSpPr>
        <p:spPr>
          <a:xfrm>
            <a:off x="839788" y="2505075"/>
            <a:ext cx="5157787" cy="3519207"/>
          </a:xfrm>
        </p:spPr>
        <p:txBody>
          <a:body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5" name="Textplatzhalter 4"/>
          <p:cNvSpPr>
            <a:spLocks noGrp="1"/>
          </p:cNvSpPr>
          <p:nvPr>
            <p:ph type="body" sz="quarter" idx="3" hasCustomPrompt="1"/>
          </p:nvPr>
        </p:nvSpPr>
        <p:spPr>
          <a:xfrm>
            <a:off x="6172200" y="1681163"/>
            <a:ext cx="5183188"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Add </a:t>
            </a:r>
            <a:r>
              <a:rPr lang="de-DE" dirty="0" err="1" smtClean="0"/>
              <a:t>text</a:t>
            </a:r>
            <a:endParaRPr lang="de-DE" dirty="0" smtClean="0"/>
          </a:p>
        </p:txBody>
      </p:sp>
      <p:sp>
        <p:nvSpPr>
          <p:cNvPr id="6" name="Inhaltsplatzhalter 5"/>
          <p:cNvSpPr>
            <a:spLocks noGrp="1"/>
          </p:cNvSpPr>
          <p:nvPr>
            <p:ph sz="quarter" idx="4" hasCustomPrompt="1"/>
          </p:nvPr>
        </p:nvSpPr>
        <p:spPr>
          <a:xfrm>
            <a:off x="6172200" y="2505075"/>
            <a:ext cx="5183188" cy="3519207"/>
          </a:xfrm>
        </p:spPr>
        <p:txBody>
          <a:body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9" name="Foliennummernplatzhalter 8"/>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28960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smtClean="0"/>
              <a:t>Add title</a:t>
            </a:r>
            <a:endParaRPr lang="de-AT" dirty="0"/>
          </a:p>
        </p:txBody>
      </p:sp>
      <p:sp>
        <p:nvSpPr>
          <p:cNvPr id="5" name="Foliennummernplatzhalter 4"/>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781471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2640715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S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e-DE" dirty="0" smtClean="0"/>
              <a:t>Add title</a:t>
            </a:r>
            <a:endParaRPr lang="de-AT" dirty="0"/>
          </a:p>
        </p:txBody>
      </p:sp>
      <p:sp>
        <p:nvSpPr>
          <p:cNvPr id="3" name="Inhaltsplatzhalter 2"/>
          <p:cNvSpPr>
            <a:spLocks noGrp="1"/>
          </p:cNvSpPr>
          <p:nvPr>
            <p:ph idx="1" hasCustomPrompt="1"/>
          </p:nvPr>
        </p:nvSpPr>
        <p:spPr>
          <a:xfrm>
            <a:off x="5183188" y="987425"/>
            <a:ext cx="6172200" cy="4873625"/>
          </a:xfrm>
        </p:spPr>
        <p:txBody>
          <a:bodyPr/>
          <a:lstStyle>
            <a:lvl1pPr marL="514350" indent="-514350">
              <a:buFont typeface="+mj-lt"/>
              <a:buAutoNum type="arabicPeriod"/>
              <a:defRPr sz="2400" baseline="0"/>
            </a:lvl1pPr>
            <a:lvl2pPr marL="971550" indent="-514350">
              <a:buFont typeface="+mj-lt"/>
              <a:buAutoNum type="alphaLcPeriod"/>
              <a:defRPr sz="2200" baseline="0"/>
            </a:lvl2pPr>
            <a:lvl3pPr marL="1371600" indent="-457200">
              <a:buFont typeface="+mj-lt"/>
              <a:buAutoNum type="romanLcPeriod"/>
              <a:defRPr sz="2000" baseline="0"/>
            </a:lvl3pPr>
            <a:lvl4pPr marL="1371600" indent="0">
              <a:buFont typeface="+mj-lt"/>
              <a:buNone/>
              <a:defRPr sz="2000"/>
            </a:lvl4pPr>
            <a:lvl5pPr marL="2286000" indent="-457200">
              <a:buFont typeface="+mj-lt"/>
              <a:buAutoNum type="arabicPeriod"/>
              <a:defRPr sz="2000"/>
            </a:lvl5pPr>
            <a:lvl6pPr>
              <a:defRPr sz="2000"/>
            </a:lvl6pPr>
            <a:lvl7pPr>
              <a:defRPr sz="2000"/>
            </a:lvl7pPr>
            <a:lvl8pPr>
              <a:defRPr sz="2000"/>
            </a:lvl8pPr>
            <a:lvl9pPr>
              <a:defRPr sz="2000"/>
            </a:lvl9pPr>
          </a:lstStyle>
          <a:p>
            <a:pPr lvl="0"/>
            <a:r>
              <a:rPr lang="de-DE" dirty="0" smtClean="0"/>
              <a:t>First </a:t>
            </a:r>
            <a:r>
              <a:rPr lang="de-DE" dirty="0" err="1" smtClean="0"/>
              <a:t>level</a:t>
            </a:r>
            <a:endParaRPr lang="de-DE" dirty="0"/>
          </a:p>
          <a:p>
            <a:pPr lvl="1"/>
            <a:r>
              <a:rPr lang="de-DE" dirty="0" smtClean="0"/>
              <a:t>Second </a:t>
            </a:r>
            <a:r>
              <a:rPr lang="de-DE" dirty="0" err="1" smtClean="0"/>
              <a:t>level</a:t>
            </a:r>
            <a:endParaRPr lang="de-DE" dirty="0"/>
          </a:p>
          <a:p>
            <a:pPr lvl="2"/>
            <a:r>
              <a:rPr lang="de-DE" dirty="0" smtClean="0"/>
              <a:t>Third </a:t>
            </a:r>
            <a:r>
              <a:rPr lang="de-DE" dirty="0" err="1" smtClean="0"/>
              <a:t>level</a:t>
            </a:r>
            <a:endParaRPr lang="de-DE" dirty="0"/>
          </a:p>
          <a:p>
            <a:pPr lvl="2"/>
            <a:r>
              <a:rPr lang="de-DE" dirty="0" smtClean="0"/>
              <a:t>Third </a:t>
            </a:r>
            <a:r>
              <a:rPr lang="de-DE" dirty="0" err="1" smtClean="0"/>
              <a:t>level</a:t>
            </a:r>
            <a:endParaRPr lang="de-DE" dirty="0"/>
          </a:p>
          <a:p>
            <a:pPr lvl="1"/>
            <a:r>
              <a:rPr lang="de-DE" dirty="0" smtClean="0"/>
              <a:t>Second </a:t>
            </a:r>
            <a:r>
              <a:rPr lang="de-DE" dirty="0" err="1" smtClean="0"/>
              <a:t>level</a:t>
            </a:r>
            <a:endParaRPr lang="de-DE" dirty="0"/>
          </a:p>
          <a:p>
            <a:pPr lvl="0"/>
            <a:r>
              <a:rPr lang="de-DE" dirty="0" smtClean="0"/>
              <a:t>First </a:t>
            </a:r>
            <a:r>
              <a:rPr lang="de-DE" dirty="0" err="1" smtClean="0"/>
              <a:t>level</a:t>
            </a:r>
            <a:endParaRPr lang="de-DE" dirty="0"/>
          </a:p>
          <a:p>
            <a:pPr lvl="0"/>
            <a:r>
              <a:rPr lang="de-DE" dirty="0" smtClean="0"/>
              <a:t>First </a:t>
            </a:r>
            <a:r>
              <a:rPr lang="de-DE" dirty="0" err="1" smtClean="0"/>
              <a:t>level</a:t>
            </a:r>
            <a:endParaRPr lang="de-AT" dirty="0"/>
          </a:p>
        </p:txBody>
      </p:sp>
      <p:sp>
        <p:nvSpPr>
          <p:cNvPr id="4" name="Textplatzhalter 3"/>
          <p:cNvSpPr>
            <a:spLocks noGrp="1"/>
          </p:cNvSpPr>
          <p:nvPr>
            <p:ph type="body" sz="half" idx="2" hasCustomPrompt="1"/>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smtClean="0"/>
              <a:t>Add </a:t>
            </a:r>
            <a:r>
              <a:rPr lang="de-DE" dirty="0" err="1" smtClean="0"/>
              <a:t>text</a:t>
            </a:r>
            <a:endParaRPr lang="de-DE" dirty="0" smtClean="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02135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S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e-DE" dirty="0" smtClean="0"/>
              <a:t>Add title</a:t>
            </a:r>
            <a:endParaRPr lang="de-AT" dirty="0"/>
          </a:p>
        </p:txBody>
      </p:sp>
      <p:sp>
        <p:nvSpPr>
          <p:cNvPr id="3" name="Bildplatzhalter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Add a </a:t>
            </a:r>
            <a:r>
              <a:rPr lang="de-DE" dirty="0" err="1" smtClean="0"/>
              <a:t>picture</a:t>
            </a:r>
            <a:r>
              <a:rPr lang="de-DE" dirty="0" smtClean="0"/>
              <a:t> </a:t>
            </a:r>
            <a:r>
              <a:rPr lang="de-DE" dirty="0" err="1" smtClean="0"/>
              <a:t>with</a:t>
            </a:r>
            <a:r>
              <a:rPr lang="de-DE" dirty="0" smtClean="0"/>
              <a:t> a </a:t>
            </a:r>
            <a:r>
              <a:rPr lang="de-DE" dirty="0" err="1" smtClean="0"/>
              <a:t>click</a:t>
            </a:r>
            <a:r>
              <a:rPr lang="de-DE" dirty="0" smtClean="0"/>
              <a:t> on </a:t>
            </a:r>
            <a:r>
              <a:rPr lang="de-DE" dirty="0" err="1" smtClean="0"/>
              <a:t>the</a:t>
            </a:r>
            <a:r>
              <a:rPr lang="de-DE" dirty="0" smtClean="0"/>
              <a:t> </a:t>
            </a:r>
            <a:r>
              <a:rPr lang="de-DE" dirty="0" err="1" smtClean="0"/>
              <a:t>symbol</a:t>
            </a:r>
            <a:endParaRPr lang="de-AT" dirty="0"/>
          </a:p>
        </p:txBody>
      </p:sp>
      <p:sp>
        <p:nvSpPr>
          <p:cNvPr id="4" name="Textplatzhalter 3"/>
          <p:cNvSpPr>
            <a:spLocks noGrp="1"/>
          </p:cNvSpPr>
          <p:nvPr>
            <p:ph type="body" sz="half" idx="2" hasCustomPrompt="1"/>
          </p:nvPr>
        </p:nvSpPr>
        <p:spPr>
          <a:xfrm>
            <a:off x="839788" y="2057400"/>
            <a:ext cx="3932237" cy="3811588"/>
          </a:xfrm>
        </p:spPr>
        <p:txBody>
          <a:bodyPr>
            <a:normAutofit/>
          </a:bodyPr>
          <a:lstStyle>
            <a:lvl1pPr marL="0" indent="0">
              <a:buNone/>
              <a:defRPr sz="24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smtClean="0"/>
              <a:t>Add </a:t>
            </a:r>
            <a:r>
              <a:rPr lang="de-DE" dirty="0" err="1" smtClean="0"/>
              <a:t>text</a:t>
            </a:r>
            <a:endParaRPr lang="de-DE" dirty="0" smtClean="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381410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icture with Red Box">
    <p:spTree>
      <p:nvGrpSpPr>
        <p:cNvPr id="1" name=""/>
        <p:cNvGrpSpPr/>
        <p:nvPr/>
      </p:nvGrpSpPr>
      <p:grpSpPr>
        <a:xfrm>
          <a:off x="0" y="0"/>
          <a:ext cx="0" cy="0"/>
          <a:chOff x="0" y="0"/>
          <a:chExt cx="0" cy="0"/>
        </a:xfrm>
      </p:grpSpPr>
      <p:sp>
        <p:nvSpPr>
          <p:cNvPr id="3" name="Bildplatzhalter 2"/>
          <p:cNvSpPr>
            <a:spLocks noGrp="1"/>
          </p:cNvSpPr>
          <p:nvPr>
            <p:ph type="pic" sz="quarter" idx="10" hasCustomPrompt="1"/>
          </p:nvPr>
        </p:nvSpPr>
        <p:spPr>
          <a:xfrm>
            <a:off x="0" y="387459"/>
            <a:ext cx="8136610" cy="5424406"/>
          </a:xfrm>
        </p:spPr>
        <p:txBody>
          <a:bodyPr/>
          <a:lstStyle>
            <a:lvl1pPr marL="0" indent="0">
              <a:buNone/>
              <a:defRPr baseline="0"/>
            </a:lvl1pPr>
          </a:lstStyle>
          <a:p>
            <a:r>
              <a:rPr lang="de-DE" dirty="0" smtClean="0"/>
              <a:t>Add a </a:t>
            </a:r>
            <a:r>
              <a:rPr lang="de-DE" dirty="0" err="1" smtClean="0"/>
              <a:t>picture</a:t>
            </a:r>
            <a:r>
              <a:rPr lang="de-DE" dirty="0" smtClean="0"/>
              <a:t> </a:t>
            </a:r>
            <a:r>
              <a:rPr lang="de-DE" dirty="0" err="1" smtClean="0"/>
              <a:t>with</a:t>
            </a:r>
            <a:r>
              <a:rPr lang="de-DE" dirty="0" smtClean="0"/>
              <a:t> a </a:t>
            </a:r>
            <a:r>
              <a:rPr lang="de-DE" dirty="0" err="1" smtClean="0"/>
              <a:t>click</a:t>
            </a:r>
            <a:r>
              <a:rPr lang="de-DE" dirty="0" smtClean="0"/>
              <a:t> on </a:t>
            </a:r>
            <a:r>
              <a:rPr lang="de-DE" dirty="0" err="1" smtClean="0"/>
              <a:t>the</a:t>
            </a:r>
            <a:r>
              <a:rPr lang="de-DE" dirty="0" smtClean="0"/>
              <a:t> </a:t>
            </a:r>
            <a:r>
              <a:rPr lang="de-DE" dirty="0" err="1" smtClean="0"/>
              <a:t>symbol</a:t>
            </a:r>
            <a:endParaRPr lang="de-AT" dirty="0"/>
          </a:p>
        </p:txBody>
      </p:sp>
      <p:sp>
        <p:nvSpPr>
          <p:cNvPr id="8" name="Rechteck 7"/>
          <p:cNvSpPr/>
          <p:nvPr userDrawn="1"/>
        </p:nvSpPr>
        <p:spPr>
          <a:xfrm>
            <a:off x="7153194" y="4091553"/>
            <a:ext cx="4269058" cy="2766447"/>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platzhalter 20"/>
          <p:cNvSpPr>
            <a:spLocks noGrp="1"/>
          </p:cNvSpPr>
          <p:nvPr>
            <p:ph type="body" sz="quarter" idx="11" hasCustomPrompt="1"/>
          </p:nvPr>
        </p:nvSpPr>
        <p:spPr>
          <a:xfrm>
            <a:off x="7307263" y="4292600"/>
            <a:ext cx="3937000" cy="2309678"/>
          </a:xfrm>
        </p:spPr>
        <p:txBody>
          <a:bodyPr anchor="ctr" anchorCtr="0">
            <a:normAutofit/>
          </a:bodyPr>
          <a:lstStyle>
            <a:lvl1pPr marL="0" indent="0">
              <a:buNone/>
              <a:defRPr sz="2400" baseline="0">
                <a:solidFill>
                  <a:schemeClr val="bg1"/>
                </a:solidFill>
                <a:latin typeface="Times New Roman" panose="02020603050405020304" pitchFamily="18" charset="0"/>
                <a:cs typeface="Times New Roman" panose="02020603050405020304" pitchFamily="18" charset="0"/>
              </a:defRPr>
            </a:lvl1pPr>
          </a:lstStyle>
          <a:p>
            <a:pPr lvl="0"/>
            <a:r>
              <a:rPr lang="de-DE" dirty="0" smtClean="0"/>
              <a:t>Add title</a:t>
            </a:r>
            <a:endParaRPr lang="de-AT" dirty="0"/>
          </a:p>
        </p:txBody>
      </p:sp>
      <p:sp>
        <p:nvSpPr>
          <p:cNvPr id="5"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197840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icture with Title and Infobox">
    <p:spTree>
      <p:nvGrpSpPr>
        <p:cNvPr id="1" name=""/>
        <p:cNvGrpSpPr/>
        <p:nvPr/>
      </p:nvGrpSpPr>
      <p:grpSpPr>
        <a:xfrm>
          <a:off x="0" y="0"/>
          <a:ext cx="0" cy="0"/>
          <a:chOff x="0" y="0"/>
          <a:chExt cx="0" cy="0"/>
        </a:xfrm>
      </p:grpSpPr>
      <p:sp>
        <p:nvSpPr>
          <p:cNvPr id="3" name="Bildplatzhalter 2"/>
          <p:cNvSpPr>
            <a:spLocks noGrp="1"/>
          </p:cNvSpPr>
          <p:nvPr>
            <p:ph type="pic" sz="quarter" idx="10" hasCustomPrompt="1"/>
          </p:nvPr>
        </p:nvSpPr>
        <p:spPr>
          <a:xfrm>
            <a:off x="0" y="387459"/>
            <a:ext cx="8136610" cy="5424406"/>
          </a:xfrm>
        </p:spPr>
        <p:txBody>
          <a:bodyPr/>
          <a:lstStyle>
            <a:lvl1pPr marL="0" indent="0">
              <a:buNone/>
              <a:defRPr/>
            </a:lvl1pPr>
          </a:lstStyle>
          <a:p>
            <a:r>
              <a:rPr lang="de-DE" dirty="0" smtClean="0"/>
              <a:t>Add a </a:t>
            </a:r>
            <a:r>
              <a:rPr lang="de-DE" dirty="0" err="1" smtClean="0"/>
              <a:t>picture</a:t>
            </a:r>
            <a:r>
              <a:rPr lang="de-DE" dirty="0" smtClean="0"/>
              <a:t> </a:t>
            </a:r>
            <a:r>
              <a:rPr lang="de-DE" dirty="0" err="1" smtClean="0"/>
              <a:t>with</a:t>
            </a:r>
            <a:r>
              <a:rPr lang="de-DE" dirty="0" smtClean="0"/>
              <a:t> a </a:t>
            </a:r>
            <a:r>
              <a:rPr lang="de-DE" dirty="0" err="1" smtClean="0"/>
              <a:t>click</a:t>
            </a:r>
            <a:r>
              <a:rPr lang="de-DE" dirty="0" smtClean="0"/>
              <a:t> on </a:t>
            </a:r>
            <a:r>
              <a:rPr lang="de-DE" dirty="0" err="1" smtClean="0"/>
              <a:t>the</a:t>
            </a:r>
            <a:r>
              <a:rPr lang="de-DE" dirty="0" smtClean="0"/>
              <a:t> </a:t>
            </a:r>
            <a:r>
              <a:rPr lang="de-DE" dirty="0" err="1" smtClean="0"/>
              <a:t>symbol</a:t>
            </a:r>
            <a:endParaRPr lang="de-AT" dirty="0"/>
          </a:p>
        </p:txBody>
      </p:sp>
      <p:sp>
        <p:nvSpPr>
          <p:cNvPr id="6" name="Rechteck 5"/>
          <p:cNvSpPr/>
          <p:nvPr userDrawn="1"/>
        </p:nvSpPr>
        <p:spPr>
          <a:xfrm>
            <a:off x="7153194" y="5021451"/>
            <a:ext cx="4269058" cy="1836549"/>
          </a:xfrm>
          <a:prstGeom prst="rect">
            <a:avLst/>
          </a:prstGeom>
          <a:solidFill>
            <a:srgbClr val="DF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platzhalter 20"/>
          <p:cNvSpPr>
            <a:spLocks noGrp="1"/>
          </p:cNvSpPr>
          <p:nvPr>
            <p:ph type="body" sz="quarter" idx="11" hasCustomPrompt="1"/>
          </p:nvPr>
        </p:nvSpPr>
        <p:spPr>
          <a:xfrm>
            <a:off x="7307263" y="5222929"/>
            <a:ext cx="3937000" cy="1487972"/>
          </a:xfrm>
        </p:spPr>
        <p:txBody>
          <a:bodyPr anchor="ctr" anchorCtr="0">
            <a:normAutofit/>
          </a:bodyPr>
          <a:lstStyle>
            <a:lvl1pPr marL="0" indent="0">
              <a:buNone/>
              <a:defRPr sz="2400" baseline="0">
                <a:solidFill>
                  <a:srgbClr val="5E7677"/>
                </a:solidFill>
              </a:defRPr>
            </a:lvl1pPr>
          </a:lstStyle>
          <a:p>
            <a:pPr lvl="0"/>
            <a:r>
              <a:rPr lang="de-DE" dirty="0" smtClean="0"/>
              <a:t>Add </a:t>
            </a:r>
            <a:r>
              <a:rPr lang="de-DE" dirty="0" err="1" smtClean="0"/>
              <a:t>text</a:t>
            </a:r>
            <a:endParaRPr lang="de-AT" dirty="0"/>
          </a:p>
        </p:txBody>
      </p:sp>
      <p:sp>
        <p:nvSpPr>
          <p:cNvPr id="9" name="Rechteck 8"/>
          <p:cNvSpPr/>
          <p:nvPr userDrawn="1"/>
        </p:nvSpPr>
        <p:spPr>
          <a:xfrm>
            <a:off x="7153194" y="3277893"/>
            <a:ext cx="4269058" cy="1797938"/>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platzhalter 20"/>
          <p:cNvSpPr>
            <a:spLocks noGrp="1"/>
          </p:cNvSpPr>
          <p:nvPr>
            <p:ph type="body" sz="quarter" idx="12" hasCustomPrompt="1"/>
          </p:nvPr>
        </p:nvSpPr>
        <p:spPr>
          <a:xfrm>
            <a:off x="7307263" y="3440624"/>
            <a:ext cx="3937000" cy="1511084"/>
          </a:xfrm>
        </p:spPr>
        <p:txBody>
          <a:bodyPr anchor="ctr" anchorCtr="0">
            <a:normAutofit/>
          </a:bodyPr>
          <a:lstStyle>
            <a:lvl1pPr marL="0" indent="0">
              <a:buNone/>
              <a:defRPr sz="3200" baseline="0">
                <a:solidFill>
                  <a:schemeClr val="bg1"/>
                </a:solidFill>
                <a:latin typeface="Times New Roman" panose="02020603050405020304" pitchFamily="18" charset="0"/>
                <a:cs typeface="Times New Roman" panose="02020603050405020304" pitchFamily="18" charset="0"/>
              </a:defRPr>
            </a:lvl1pPr>
          </a:lstStyle>
          <a:p>
            <a:pPr lvl="0"/>
            <a:r>
              <a:rPr lang="de-DE" dirty="0" smtClean="0"/>
              <a:t>Add title</a:t>
            </a:r>
            <a:endParaRPr lang="de-AT" dirty="0"/>
          </a:p>
        </p:txBody>
      </p:sp>
      <p:sp>
        <p:nvSpPr>
          <p:cNvPr id="7"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spTree>
    <p:extLst>
      <p:ext uri="{BB962C8B-B14F-4D97-AF65-F5344CB8AC3E}">
        <p14:creationId xmlns:p14="http://schemas.microsoft.com/office/powerpoint/2010/main" val="215553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impl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524000" y="1122363"/>
            <a:ext cx="9144000" cy="2387600"/>
          </a:xfrm>
        </p:spPr>
        <p:txBody>
          <a:bodyPr anchor="ctr" anchorCtr="0">
            <a:normAutofit/>
          </a:bodyPr>
          <a:lstStyle>
            <a:lvl1pPr algn="ctr">
              <a:defRPr sz="3200"/>
            </a:lvl1pPr>
          </a:lstStyle>
          <a:p>
            <a:r>
              <a:rPr lang="de-DE" dirty="0" smtClean="0"/>
              <a:t>Add title</a:t>
            </a:r>
            <a:endParaRPr lang="de-AT" dirty="0"/>
          </a:p>
        </p:txBody>
      </p:sp>
      <p:sp>
        <p:nvSpPr>
          <p:cNvPr id="3" name="Untertitel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Add </a:t>
            </a:r>
            <a:r>
              <a:rPr lang="de-DE" dirty="0" err="1" smtClean="0"/>
              <a:t>subtitle</a:t>
            </a:r>
            <a:endParaRPr lang="de-AT" dirty="0"/>
          </a:p>
        </p:txBody>
      </p:sp>
      <p:sp>
        <p:nvSpPr>
          <p:cNvPr id="6" name="Foliennummernplatzhalter 5"/>
          <p:cNvSpPr>
            <a:spLocks noGrp="1"/>
          </p:cNvSpPr>
          <p:nvPr>
            <p:ph type="sldNum" sz="quarter" idx="12"/>
          </p:nvPr>
        </p:nvSpPr>
        <p:spPr>
          <a:xfrm>
            <a:off x="6096000" y="6221775"/>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82652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smtClean="0"/>
              <a:t>Add title</a:t>
            </a:r>
            <a:endParaRPr lang="de-AT" dirty="0"/>
          </a:p>
        </p:txBody>
      </p:sp>
      <p:sp>
        <p:nvSpPr>
          <p:cNvPr id="3" name="Inhaltsplatzhalter 2"/>
          <p:cNvSpPr>
            <a:spLocks noGrp="1"/>
          </p:cNvSpPr>
          <p:nvPr>
            <p:ph idx="1" hasCustomPrompt="1"/>
          </p:nvPr>
        </p:nvSpPr>
        <p:spPr/>
        <p:txBody>
          <a:bodyPr/>
          <a:lstStyle>
            <a:lvl1pPr>
              <a:defRPr/>
            </a:lvl1pPr>
            <a:lvl2pPr>
              <a:defRPr baseline="0"/>
            </a:lvl2pPr>
            <a:lvl3pPr>
              <a:defRPr/>
            </a:lvl3pPr>
            <a:lvl4pPr>
              <a:defRPr baseline="0"/>
            </a:lvl4pPr>
            <a:lvl5pPr>
              <a:defRPr/>
            </a:lvl5p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2024942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smtClean="0"/>
              <a:t>Add title</a:t>
            </a:r>
            <a:endParaRPr lang="de-AT" dirty="0"/>
          </a:p>
        </p:txBody>
      </p:sp>
      <p:sp>
        <p:nvSpPr>
          <p:cNvPr id="3" name="Inhaltsplatzhalter 2"/>
          <p:cNvSpPr>
            <a:spLocks noGrp="1"/>
          </p:cNvSpPr>
          <p:nvPr>
            <p:ph idx="1" hasCustomPrompt="1"/>
          </p:nvPr>
        </p:nvSpPr>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mj-lt"/>
              <a:buAutoNum type="romanLcPeriod"/>
              <a:defRPr/>
            </a:lvl3pPr>
            <a:lvl4pPr marL="1714500" indent="-342900">
              <a:buFont typeface="+mj-lt"/>
              <a:buAutoNum type="arabicPeriod"/>
              <a:defRPr/>
            </a:lvl4pPr>
            <a:lvl5pPr marL="2171700" indent="-342900">
              <a:buFont typeface="+mj-lt"/>
              <a:buAutoNum type="alphaLcPeriod"/>
              <a:defRPr/>
            </a:lvl5pPr>
            <a:lvl6pPr marL="2628900" indent="-342900">
              <a:buFont typeface="+mj-lt"/>
              <a:buAutoNum type="romanLcPeriod"/>
              <a:defRPr/>
            </a:lvl6p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dirty="0"/>
          </a:p>
        </p:txBody>
      </p:sp>
    </p:spTree>
    <p:extLst>
      <p:ext uri="{BB962C8B-B14F-4D97-AF65-F5344CB8AC3E}">
        <p14:creationId xmlns:p14="http://schemas.microsoft.com/office/powerpoint/2010/main" val="192915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838200" y="371959"/>
            <a:ext cx="10515600" cy="5633634"/>
          </a:xfrm>
        </p:spPr>
        <p:txBody>
          <a:body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38806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1850" y="1709738"/>
            <a:ext cx="10515600" cy="2852737"/>
          </a:xfrm>
        </p:spPr>
        <p:txBody>
          <a:bodyPr anchor="b">
            <a:normAutofit/>
          </a:bodyPr>
          <a:lstStyle>
            <a:lvl1pPr>
              <a:defRPr sz="3200"/>
            </a:lvl1pPr>
          </a:lstStyle>
          <a:p>
            <a:r>
              <a:rPr lang="de-DE" dirty="0" smtClean="0"/>
              <a:t>Add title</a:t>
            </a:r>
            <a:endParaRPr lang="de-AT" dirty="0"/>
          </a:p>
        </p:txBody>
      </p:sp>
      <p:sp>
        <p:nvSpPr>
          <p:cNvPr id="3" name="Textplatzhalter 2"/>
          <p:cNvSpPr>
            <a:spLocks noGrp="1"/>
          </p:cNvSpPr>
          <p:nvPr>
            <p:ph type="body" idx="1" hasCustomPrompt="1"/>
          </p:nvPr>
        </p:nvSpPr>
        <p:spPr>
          <a:xfrm>
            <a:off x="831850" y="4589463"/>
            <a:ext cx="10515600" cy="1461713"/>
          </a:xfrm>
        </p:spPr>
        <p:txBody>
          <a:bodyPr/>
          <a:lstStyle>
            <a:lvl1pPr marL="0" indent="0">
              <a:buNone/>
              <a:defRPr sz="24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smtClean="0"/>
              <a:t>Add </a:t>
            </a:r>
            <a:r>
              <a:rPr lang="de-DE" dirty="0" err="1" smtClean="0"/>
              <a:t>text</a:t>
            </a:r>
            <a:endParaRPr lang="de-DE" dirty="0" smtClean="0"/>
          </a:p>
        </p:txBody>
      </p:sp>
      <p:sp>
        <p:nvSpPr>
          <p:cNvPr id="6" name="Foliennummernplatzhalter 5"/>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170950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smtClean="0"/>
              <a:t>Add title</a:t>
            </a:r>
            <a:endParaRPr lang="de-AT" dirty="0"/>
          </a:p>
        </p:txBody>
      </p:sp>
      <p:sp>
        <p:nvSpPr>
          <p:cNvPr id="3" name="Inhaltsplatzhalter 2"/>
          <p:cNvSpPr>
            <a:spLocks noGrp="1"/>
          </p:cNvSpPr>
          <p:nvPr>
            <p:ph sz="half" idx="1" hasCustomPrompt="1"/>
          </p:nvPr>
        </p:nvSpPr>
        <p:spPr>
          <a:xfrm>
            <a:off x="838200" y="1825625"/>
            <a:ext cx="5181600" cy="4218828"/>
          </a:xfrm>
        </p:spPr>
        <p:txBody>
          <a:body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4" name="Inhaltsplatzhalter 3"/>
          <p:cNvSpPr>
            <a:spLocks noGrp="1"/>
          </p:cNvSpPr>
          <p:nvPr>
            <p:ph sz="half" idx="2" hasCustomPrompt="1"/>
          </p:nvPr>
        </p:nvSpPr>
        <p:spPr>
          <a:xfrm>
            <a:off x="6172200" y="1825625"/>
            <a:ext cx="5181600" cy="4218828"/>
          </a:xfrm>
        </p:spPr>
        <p:txBody>
          <a:bodyPr/>
          <a:lstStyle/>
          <a:p>
            <a:pPr lvl="0"/>
            <a:r>
              <a:rPr lang="de-DE" dirty="0" smtClean="0"/>
              <a:t>Add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AT" dirty="0"/>
          </a:p>
        </p:txBody>
      </p:sp>
      <p:sp>
        <p:nvSpPr>
          <p:cNvPr id="7" name="Foliennummernplatzhalter 6"/>
          <p:cNvSpPr>
            <a:spLocks noGrp="1"/>
          </p:cNvSpPr>
          <p:nvPr>
            <p:ph type="sldNum" sz="quarter" idx="12"/>
          </p:nvPr>
        </p:nvSpPr>
        <p:spPr>
          <a:xfrm>
            <a:off x="6096000" y="6218022"/>
            <a:ext cx="636494" cy="365125"/>
          </a:xfrm>
        </p:spPr>
        <p:txBody>
          <a:bodyPr/>
          <a:lstStyle/>
          <a:p>
            <a:fld id="{236854AF-E7AE-434F-9AAB-367F768267AB}" type="slidenum">
              <a:rPr lang="de-AT" smtClean="0"/>
              <a:t>‹#›</a:t>
            </a:fld>
            <a:endParaRPr lang="de-AT"/>
          </a:p>
        </p:txBody>
      </p:sp>
    </p:spTree>
    <p:extLst>
      <p:ext uri="{BB962C8B-B14F-4D97-AF65-F5344CB8AC3E}">
        <p14:creationId xmlns:p14="http://schemas.microsoft.com/office/powerpoint/2010/main" val="61424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smtClean="0"/>
              <a:t>Add title</a:t>
            </a:r>
            <a:endParaRPr lang="de-AT" dirty="0"/>
          </a:p>
        </p:txBody>
      </p:sp>
      <p:sp>
        <p:nvSpPr>
          <p:cNvPr id="3" name="Textplatzhalter 2"/>
          <p:cNvSpPr>
            <a:spLocks noGrp="1"/>
          </p:cNvSpPr>
          <p:nvPr>
            <p:ph type="body" idx="1"/>
          </p:nvPr>
        </p:nvSpPr>
        <p:spPr>
          <a:xfrm>
            <a:off x="838200" y="1825625"/>
            <a:ext cx="10515600" cy="4179968"/>
          </a:xfrm>
          <a:prstGeom prst="rect">
            <a:avLst/>
          </a:prstGeom>
        </p:spPr>
        <p:txBody>
          <a:bodyPr vert="horz" lIns="91440" tIns="45720" rIns="91440" bIns="45720" rtlCol="0">
            <a:normAutofit/>
          </a:bodyPr>
          <a:lstStyle/>
          <a:p>
            <a:pPr lvl="0"/>
            <a:r>
              <a:rPr lang="de-DE" noProof="0" dirty="0" smtClean="0"/>
              <a:t>Add </a:t>
            </a:r>
            <a:r>
              <a:rPr lang="de-DE" noProof="0" dirty="0" err="1" smtClean="0"/>
              <a:t>text</a:t>
            </a:r>
            <a:endParaRPr lang="de-DE" dirty="0"/>
          </a:p>
          <a:p>
            <a:pPr lvl="1"/>
            <a:r>
              <a:rPr lang="de-DE" dirty="0" smtClean="0"/>
              <a:t>Second </a:t>
            </a:r>
            <a:r>
              <a:rPr lang="de-DE" dirty="0" err="1" smtClean="0"/>
              <a:t>layer</a:t>
            </a:r>
            <a:endParaRPr lang="de-DE" dirty="0"/>
          </a:p>
          <a:p>
            <a:pPr lvl="2"/>
            <a:r>
              <a:rPr lang="de-DE" dirty="0" smtClean="0"/>
              <a:t>Third </a:t>
            </a:r>
            <a:r>
              <a:rPr lang="de-DE" dirty="0" err="1" smtClean="0"/>
              <a:t>layer</a:t>
            </a:r>
            <a:endParaRPr lang="de-DE" dirty="0"/>
          </a:p>
          <a:p>
            <a:pPr lvl="3"/>
            <a:r>
              <a:rPr lang="de-DE" dirty="0" err="1" smtClean="0"/>
              <a:t>Fourth</a:t>
            </a:r>
            <a:r>
              <a:rPr lang="de-DE" dirty="0" smtClean="0"/>
              <a:t> </a:t>
            </a:r>
            <a:r>
              <a:rPr lang="de-DE" dirty="0" err="1" smtClean="0"/>
              <a:t>layer</a:t>
            </a:r>
            <a:endParaRPr lang="de-DE" dirty="0"/>
          </a:p>
          <a:p>
            <a:pPr lvl="4"/>
            <a:r>
              <a:rPr lang="de-DE" dirty="0" err="1" smtClean="0"/>
              <a:t>Fifth</a:t>
            </a:r>
            <a:r>
              <a:rPr lang="de-DE" dirty="0" smtClean="0"/>
              <a:t> </a:t>
            </a:r>
            <a:r>
              <a:rPr lang="de-DE" dirty="0" err="1" smtClean="0"/>
              <a:t>layer</a:t>
            </a:r>
            <a:endParaRPr lang="de-AT" dirty="0"/>
          </a:p>
        </p:txBody>
      </p:sp>
      <p:sp>
        <p:nvSpPr>
          <p:cNvPr id="6" name="Foliennummernplatzhalter 5"/>
          <p:cNvSpPr>
            <a:spLocks noGrp="1"/>
          </p:cNvSpPr>
          <p:nvPr>
            <p:ph type="sldNum" sz="quarter" idx="4"/>
          </p:nvPr>
        </p:nvSpPr>
        <p:spPr>
          <a:xfrm>
            <a:off x="6096000" y="6218022"/>
            <a:ext cx="6364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6854AF-E7AE-434F-9AAB-367F768267AB}" type="slidenum">
              <a:rPr lang="de-AT" smtClean="0"/>
              <a:pPr/>
              <a:t>‹#›</a:t>
            </a:fld>
            <a:endParaRPr lang="de-AT" dirty="0"/>
          </a:p>
        </p:txBody>
      </p:sp>
      <p:pic>
        <p:nvPicPr>
          <p:cNvPr id="7" name="Grafik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57644" y="6211598"/>
            <a:ext cx="2035932" cy="305620"/>
          </a:xfrm>
          <a:prstGeom prst="rect">
            <a:avLst/>
          </a:prstGeom>
        </p:spPr>
      </p:pic>
    </p:spTree>
    <p:extLst>
      <p:ext uri="{BB962C8B-B14F-4D97-AF65-F5344CB8AC3E}">
        <p14:creationId xmlns:p14="http://schemas.microsoft.com/office/powerpoint/2010/main" val="10955211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3" r:id="rId4"/>
    <p:sldLayoutId id="2147483674" r:id="rId5"/>
    <p:sldLayoutId id="2147483687" r:id="rId6"/>
    <p:sldLayoutId id="2147483688"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uw-nlp-ie/tuw-nlp-ie-2021WS"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eb.stanford.edu/~jurafsky/slp3/"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Sp4q60BsHoY"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www.youtube.com/watch?v=P18EdAKuC1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www.technologynetworks.com/informatics/articles/the-hype-of-watson-why-hasnt-ai-taken-over-oncology-333571" TargetMode="External"/><Relationship Id="rId5" Type="http://schemas.openxmlformats.org/officeDocument/2006/relationships/image" Target="../media/image14.png"/><Relationship Id="rId4" Type="http://schemas.openxmlformats.org/officeDocument/2006/relationships/hyperlink" Target="https://spectrum.ieee.org/biomedical/diagnostics/how-ibm-watson-overpromised-and-underdelivered-on-ai-health-ca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4Uj9ViP9o" TargetMode="External"/><Relationship Id="rId2" Type="http://schemas.openxmlformats.org/officeDocument/2006/relationships/hyperlink" Target="https://www.youtube.com/watch?v=nJXcFtY9cWY" TargetMode="Externa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ideo" Target="https://www.youtube.com/embed/scLDo5riz6o?controls=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i/status/1291165311329341440"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AT" sz="4000" dirty="0" smtClean="0"/>
              <a:t>Natural Language Processing </a:t>
            </a:r>
            <a:r>
              <a:rPr lang="de-AT" sz="4000" dirty="0" err="1" smtClean="0"/>
              <a:t>and</a:t>
            </a:r>
            <a:r>
              <a:rPr lang="de-AT" sz="4000" dirty="0" smtClean="0"/>
              <a:t> Information </a:t>
            </a:r>
            <a:r>
              <a:rPr lang="de-AT" sz="4000" dirty="0" err="1" smtClean="0"/>
              <a:t>Extraction</a:t>
            </a:r>
            <a:endParaRPr lang="de-AT" sz="4000" dirty="0" smtClean="0"/>
          </a:p>
          <a:p>
            <a:endParaRPr lang="de-AT" dirty="0"/>
          </a:p>
          <a:p>
            <a:r>
              <a:rPr lang="de-AT" dirty="0" smtClean="0"/>
              <a:t>2020 WS</a:t>
            </a:r>
            <a:endParaRPr lang="de-AT" dirty="0"/>
          </a:p>
        </p:txBody>
      </p:sp>
      <p:sp>
        <p:nvSpPr>
          <p:cNvPr id="3" name="Textplatzhalter 2"/>
          <p:cNvSpPr>
            <a:spLocks noGrp="1"/>
          </p:cNvSpPr>
          <p:nvPr>
            <p:ph type="body" sz="quarter" idx="11"/>
          </p:nvPr>
        </p:nvSpPr>
        <p:spPr/>
        <p:txBody>
          <a:bodyPr>
            <a:normAutofit lnSpcReduction="10000"/>
          </a:bodyPr>
          <a:lstStyle/>
          <a:p>
            <a:r>
              <a:rPr lang="de-AT" dirty="0" smtClean="0"/>
              <a:t>Allan </a:t>
            </a:r>
            <a:r>
              <a:rPr lang="de-AT" dirty="0" err="1" smtClean="0"/>
              <a:t>Hanbury</a:t>
            </a:r>
            <a:endParaRPr lang="de-AT" dirty="0" smtClean="0"/>
          </a:p>
          <a:p>
            <a:r>
              <a:rPr lang="de-AT" dirty="0" smtClean="0"/>
              <a:t>Florina </a:t>
            </a:r>
            <a:r>
              <a:rPr lang="de-AT" dirty="0" err="1" smtClean="0"/>
              <a:t>Piroi</a:t>
            </a:r>
            <a:endParaRPr lang="de-AT" dirty="0" smtClean="0"/>
          </a:p>
          <a:p>
            <a:r>
              <a:rPr lang="de-AT" dirty="0" err="1"/>
              <a:t>Gábor</a:t>
            </a:r>
            <a:r>
              <a:rPr lang="de-AT" dirty="0"/>
              <a:t> </a:t>
            </a:r>
            <a:r>
              <a:rPr lang="de-AT" dirty="0" err="1" smtClean="0"/>
              <a:t>Recski</a:t>
            </a:r>
            <a:endParaRPr lang="de-AT" dirty="0" smtClean="0"/>
          </a:p>
          <a:p>
            <a:r>
              <a:rPr lang="de-AT" dirty="0" err="1" smtClean="0"/>
              <a:t>Ádám</a:t>
            </a:r>
            <a:r>
              <a:rPr lang="de-AT" dirty="0" smtClean="0"/>
              <a:t> </a:t>
            </a:r>
            <a:r>
              <a:rPr lang="de-AT" dirty="0" err="1" smtClean="0"/>
              <a:t>Kovács</a:t>
            </a:r>
            <a:endParaRPr lang="de-AT" dirty="0" smtClean="0"/>
          </a:p>
          <a:p>
            <a:r>
              <a:rPr lang="de-AT" dirty="0" smtClean="0"/>
              <a:t>Kinga </a:t>
            </a:r>
            <a:r>
              <a:rPr lang="de-AT" dirty="0" err="1" smtClean="0"/>
              <a:t>Gémes</a:t>
            </a:r>
            <a:endParaRPr lang="de-AT" dirty="0"/>
          </a:p>
        </p:txBody>
      </p:sp>
      <p:sp>
        <p:nvSpPr>
          <p:cNvPr id="4" name="TextBox 3"/>
          <p:cNvSpPr txBox="1"/>
          <p:nvPr/>
        </p:nvSpPr>
        <p:spPr>
          <a:xfrm>
            <a:off x="8410575" y="1117451"/>
            <a:ext cx="3067050" cy="1077218"/>
          </a:xfrm>
          <a:prstGeom prst="rect">
            <a:avLst/>
          </a:prstGeom>
          <a:noFill/>
        </p:spPr>
        <p:txBody>
          <a:bodyPr wrap="square" rtlCol="0">
            <a:spAutoFit/>
          </a:bodyPr>
          <a:lstStyle/>
          <a:p>
            <a:pPr algn="ctr"/>
            <a:r>
              <a:rPr lang="en-GB" sz="3200" b="1" dirty="0" smtClean="0">
                <a:solidFill>
                  <a:srgbClr val="FF0000"/>
                </a:solidFill>
              </a:rPr>
              <a:t>Lectures start at 13:15</a:t>
            </a:r>
            <a:endParaRPr lang="en-GB" sz="3200" b="1" dirty="0">
              <a:solidFill>
                <a:srgbClr val="FF0000"/>
              </a:solidFill>
            </a:endParaRPr>
          </a:p>
        </p:txBody>
      </p:sp>
    </p:spTree>
    <p:extLst>
      <p:ext uri="{BB962C8B-B14F-4D97-AF65-F5344CB8AC3E}">
        <p14:creationId xmlns:p14="http://schemas.microsoft.com/office/powerpoint/2010/main" val="1879614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noChangeArrowheads="1"/>
          </p:cNvSpPr>
          <p:nvPr>
            <p:ph type="title"/>
          </p:nvPr>
        </p:nvSpPr>
        <p:spPr/>
        <p:txBody>
          <a:bodyPr/>
          <a:lstStyle/>
          <a:p>
            <a:r>
              <a:rPr lang="en-GB" altLang="de-DE" dirty="0" smtClean="0"/>
              <a:t>Performance Evaluation</a:t>
            </a:r>
          </a:p>
        </p:txBody>
      </p:sp>
      <p:sp>
        <p:nvSpPr>
          <p:cNvPr id="18435" name="Inhaltsplatzhalter 2"/>
          <p:cNvSpPr>
            <a:spLocks noGrp="1" noChangeArrowheads="1"/>
          </p:cNvSpPr>
          <p:nvPr>
            <p:ph idx="1"/>
          </p:nvPr>
        </p:nvSpPr>
        <p:spPr>
          <a:xfrm>
            <a:off x="838200" y="1362270"/>
            <a:ext cx="10515600" cy="4805266"/>
          </a:xfrm>
        </p:spPr>
        <p:txBody>
          <a:bodyPr>
            <a:normAutofit fontScale="70000" lnSpcReduction="20000"/>
          </a:bodyPr>
          <a:lstStyle/>
          <a:p>
            <a:r>
              <a:rPr lang="de-AT" altLang="de-DE" dirty="0" smtClean="0"/>
              <a:t>Milestone </a:t>
            </a:r>
            <a:r>
              <a:rPr lang="de-AT" altLang="de-DE" dirty="0" smtClean="0"/>
              <a:t>1</a:t>
            </a:r>
            <a:r>
              <a:rPr lang="de-AT" altLang="de-DE" dirty="0" smtClean="0"/>
              <a:t>: </a:t>
            </a:r>
            <a:r>
              <a:rPr lang="de-AT" altLang="de-DE" dirty="0" smtClean="0"/>
              <a:t>Minimum 35%</a:t>
            </a:r>
            <a:endParaRPr lang="de-AT" altLang="de-DE" dirty="0" smtClean="0"/>
          </a:p>
          <a:p>
            <a:r>
              <a:rPr lang="de-AT" altLang="de-DE" dirty="0" smtClean="0"/>
              <a:t>Milestone 2: Minimum 35%</a:t>
            </a:r>
            <a:endParaRPr lang="de-AT" altLang="de-DE" dirty="0" smtClean="0"/>
          </a:p>
          <a:p>
            <a:r>
              <a:rPr lang="de-AT" altLang="de-DE" dirty="0" smtClean="0"/>
              <a:t>Final </a:t>
            </a:r>
            <a:r>
              <a:rPr lang="de-AT" altLang="de-DE" dirty="0" err="1" smtClean="0"/>
              <a:t>solution</a:t>
            </a:r>
            <a:r>
              <a:rPr lang="de-AT" altLang="de-DE" dirty="0" smtClean="0"/>
              <a:t>: Minimum 35%</a:t>
            </a:r>
            <a:endParaRPr lang="de-AT" altLang="de-DE" dirty="0" smtClean="0"/>
          </a:p>
          <a:p>
            <a:endParaRPr lang="de-AT" altLang="de-DE" dirty="0" smtClean="0"/>
          </a:p>
          <a:p>
            <a:r>
              <a:rPr lang="de-AT" altLang="de-DE" dirty="0" smtClean="0"/>
              <a:t>Overall </a:t>
            </a:r>
            <a:r>
              <a:rPr lang="de-AT" altLang="de-DE" dirty="0" smtClean="0"/>
              <a:t>Score: Minimum 50% </a:t>
            </a:r>
            <a:r>
              <a:rPr lang="de-AT" altLang="de-DE" dirty="0" err="1" smtClean="0"/>
              <a:t>to</a:t>
            </a:r>
            <a:r>
              <a:rPr lang="de-AT" altLang="de-DE" dirty="0" smtClean="0"/>
              <a:t> pass</a:t>
            </a:r>
          </a:p>
          <a:p>
            <a:pPr lvl="1"/>
            <a:r>
              <a:rPr lang="en-US" altLang="de-DE" dirty="0" smtClean="0"/>
              <a:t>15</a:t>
            </a:r>
            <a:r>
              <a:rPr lang="en-US" altLang="de-DE" dirty="0"/>
              <a:t>% for Milestone 1</a:t>
            </a:r>
          </a:p>
          <a:p>
            <a:pPr lvl="1"/>
            <a:r>
              <a:rPr lang="en-US" altLang="de-DE" dirty="0" smtClean="0"/>
              <a:t>15</a:t>
            </a:r>
            <a:r>
              <a:rPr lang="en-US" altLang="de-DE" dirty="0"/>
              <a:t>% for Milestone 2</a:t>
            </a:r>
          </a:p>
          <a:p>
            <a:pPr lvl="1"/>
            <a:r>
              <a:rPr lang="en-US" altLang="de-DE" dirty="0" smtClean="0"/>
              <a:t>50</a:t>
            </a:r>
            <a:r>
              <a:rPr lang="en-US" altLang="de-DE" dirty="0"/>
              <a:t>% for the final solution</a:t>
            </a:r>
          </a:p>
          <a:p>
            <a:pPr lvl="1"/>
            <a:r>
              <a:rPr lang="en-US" altLang="de-DE" dirty="0" smtClean="0"/>
              <a:t>10</a:t>
            </a:r>
            <a:r>
              <a:rPr lang="en-US" altLang="de-DE" dirty="0"/>
              <a:t>% for the presentation</a:t>
            </a:r>
          </a:p>
          <a:p>
            <a:pPr lvl="1"/>
            <a:r>
              <a:rPr lang="en-US" altLang="de-DE" dirty="0" smtClean="0"/>
              <a:t>10</a:t>
            </a:r>
            <a:r>
              <a:rPr lang="en-US" altLang="de-DE" dirty="0"/>
              <a:t>% for the management </a:t>
            </a:r>
            <a:r>
              <a:rPr lang="en-US" altLang="de-DE" dirty="0" smtClean="0"/>
              <a:t>summary</a:t>
            </a:r>
            <a:r>
              <a:rPr lang="de-AT" altLang="de-DE" dirty="0" smtClean="0"/>
              <a:t/>
            </a:r>
            <a:br>
              <a:rPr lang="de-AT" altLang="de-DE" dirty="0" smtClean="0"/>
            </a:br>
            <a:endParaRPr lang="de-AT" altLang="de-DE" dirty="0" smtClean="0"/>
          </a:p>
          <a:p>
            <a:r>
              <a:rPr lang="de-AT" altLang="de-DE" dirty="0" err="1" smtClean="0"/>
              <a:t>There</a:t>
            </a:r>
            <a:r>
              <a:rPr lang="de-AT" altLang="de-DE" dirty="0" smtClean="0"/>
              <a:t> </a:t>
            </a:r>
            <a:r>
              <a:rPr lang="de-AT" altLang="de-DE" dirty="0" err="1" smtClean="0"/>
              <a:t>is</a:t>
            </a:r>
            <a:r>
              <a:rPr lang="de-AT" altLang="de-DE" dirty="0" smtClean="0"/>
              <a:t> </a:t>
            </a:r>
            <a:r>
              <a:rPr lang="de-AT" altLang="de-DE" dirty="0" err="1" smtClean="0"/>
              <a:t>no</a:t>
            </a:r>
            <a:r>
              <a:rPr lang="de-AT" altLang="de-DE" dirty="0" smtClean="0"/>
              <a:t> </a:t>
            </a:r>
            <a:r>
              <a:rPr lang="de-AT" altLang="de-DE" dirty="0" err="1" smtClean="0"/>
              <a:t>exam</a:t>
            </a:r>
            <a:r>
              <a:rPr lang="de-AT" altLang="de-DE" dirty="0" smtClean="0"/>
              <a:t>!</a:t>
            </a:r>
          </a:p>
          <a:p>
            <a:endParaRPr lang="de-AT" altLang="de-DE" dirty="0" smtClean="0"/>
          </a:p>
          <a:p>
            <a:r>
              <a:rPr lang="en-US" altLang="de-DE" dirty="0" smtClean="0"/>
              <a:t>Marks	Overall Score</a:t>
            </a:r>
            <a:endParaRPr lang="en-US" altLang="de-DE" dirty="0" smtClean="0">
              <a:cs typeface="Times New Roman" panose="02020603050405020304" pitchFamily="18" charset="0"/>
            </a:endParaRPr>
          </a:p>
          <a:p>
            <a:pPr lvl="1">
              <a:buFontTx/>
              <a:buNone/>
            </a:pPr>
            <a:r>
              <a:rPr lang="en-US" altLang="de-DE" dirty="0" smtClean="0">
                <a:cs typeface="Times New Roman" panose="02020603050405020304" pitchFamily="18" charset="0"/>
              </a:rPr>
              <a:t> 1			89 – 100</a:t>
            </a:r>
          </a:p>
          <a:p>
            <a:pPr lvl="1">
              <a:buFontTx/>
              <a:buNone/>
            </a:pPr>
            <a:r>
              <a:rPr lang="en-US" altLang="de-DE" dirty="0" smtClean="0">
                <a:cs typeface="Times New Roman" panose="02020603050405020304" pitchFamily="18" charset="0"/>
              </a:rPr>
              <a:t> 2			76 – 88</a:t>
            </a:r>
          </a:p>
          <a:p>
            <a:pPr lvl="1">
              <a:buFontTx/>
              <a:buNone/>
            </a:pPr>
            <a:r>
              <a:rPr lang="en-US" altLang="de-DE" dirty="0" smtClean="0">
                <a:cs typeface="Times New Roman" panose="02020603050405020304" pitchFamily="18" charset="0"/>
              </a:rPr>
              <a:t> 3			63 – 75</a:t>
            </a:r>
          </a:p>
          <a:p>
            <a:pPr lvl="1">
              <a:buFontTx/>
              <a:buNone/>
            </a:pPr>
            <a:r>
              <a:rPr lang="en-US" altLang="de-DE" dirty="0" smtClean="0">
                <a:cs typeface="Times New Roman" panose="02020603050405020304" pitchFamily="18" charset="0"/>
              </a:rPr>
              <a:t> 4			50 – 62</a:t>
            </a:r>
            <a:endParaRPr lang="en-US" altLang="en-US" dirty="0" smtClean="0">
              <a:cs typeface="Times New Roman" panose="02020603050405020304" pitchFamily="18" charset="0"/>
            </a:endParaRPr>
          </a:p>
          <a:p>
            <a:endParaRPr lang="de-AT" altLang="de-DE" dirty="0" smtClean="0"/>
          </a:p>
          <a:p>
            <a:endParaRPr lang="en-GB" altLang="de-DE" dirty="0" smtClean="0"/>
          </a:p>
        </p:txBody>
      </p:sp>
    </p:spTree>
    <p:extLst>
      <p:ext uri="{BB962C8B-B14F-4D97-AF65-F5344CB8AC3E}">
        <p14:creationId xmlns:p14="http://schemas.microsoft.com/office/powerpoint/2010/main" val="3488923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noChangeArrowheads="1"/>
          </p:cNvSpPr>
          <p:nvPr>
            <p:ph type="title"/>
          </p:nvPr>
        </p:nvSpPr>
        <p:spPr/>
        <p:txBody>
          <a:bodyPr/>
          <a:lstStyle/>
          <a:p>
            <a:r>
              <a:rPr lang="en-GB" altLang="de-DE" smtClean="0"/>
              <a:t>Organisation</a:t>
            </a:r>
          </a:p>
        </p:txBody>
      </p:sp>
      <p:sp>
        <p:nvSpPr>
          <p:cNvPr id="19459" name="Inhaltsplatzhalter 2"/>
          <p:cNvSpPr>
            <a:spLocks noGrp="1" noChangeArrowheads="1"/>
          </p:cNvSpPr>
          <p:nvPr>
            <p:ph idx="1"/>
          </p:nvPr>
        </p:nvSpPr>
        <p:spPr>
          <a:xfrm>
            <a:off x="838200" y="1801091"/>
            <a:ext cx="10515600" cy="4426526"/>
          </a:xfrm>
        </p:spPr>
        <p:txBody>
          <a:bodyPr>
            <a:normAutofit/>
          </a:bodyPr>
          <a:lstStyle/>
          <a:p>
            <a:r>
              <a:rPr lang="en-US" altLang="de-DE" dirty="0" smtClean="0"/>
              <a:t>Course</a:t>
            </a:r>
          </a:p>
          <a:p>
            <a:pPr lvl="1"/>
            <a:r>
              <a:rPr lang="en-US" altLang="de-DE" dirty="0" smtClean="0"/>
              <a:t>Please register for the course in TISS</a:t>
            </a:r>
          </a:p>
          <a:p>
            <a:pPr lvl="1"/>
            <a:endParaRPr lang="en-US" altLang="de-DE" dirty="0" smtClean="0"/>
          </a:p>
          <a:p>
            <a:r>
              <a:rPr lang="en-US" altLang="de-DE" dirty="0" smtClean="0"/>
              <a:t>Communication</a:t>
            </a:r>
          </a:p>
          <a:p>
            <a:pPr lvl="1"/>
            <a:r>
              <a:rPr lang="en-US" altLang="de-DE" dirty="0" smtClean="0"/>
              <a:t>Use the </a:t>
            </a:r>
            <a:r>
              <a:rPr lang="en-US" altLang="de-DE" dirty="0" smtClean="0"/>
              <a:t>General Discussion Forum </a:t>
            </a:r>
            <a:r>
              <a:rPr lang="en-US" altLang="de-DE" dirty="0" smtClean="0"/>
              <a:t>in TUWEL for questions, not the TISS </a:t>
            </a:r>
            <a:r>
              <a:rPr lang="en-US" altLang="de-DE" dirty="0" smtClean="0"/>
              <a:t>forum</a:t>
            </a:r>
          </a:p>
          <a:p>
            <a:pPr lvl="1"/>
            <a:endParaRPr lang="en-US" altLang="de-DE" dirty="0"/>
          </a:p>
          <a:p>
            <a:r>
              <a:rPr lang="en-US" altLang="de-DE" dirty="0"/>
              <a:t>The schedule of lectures and all course material is available from this GitHub </a:t>
            </a:r>
            <a:r>
              <a:rPr lang="en-US" altLang="de-DE" dirty="0" smtClean="0"/>
              <a:t>repository:</a:t>
            </a:r>
            <a:br>
              <a:rPr lang="en-US" altLang="de-DE" dirty="0" smtClean="0"/>
            </a:br>
            <a:r>
              <a:rPr lang="en-US" altLang="de-DE" dirty="0" smtClean="0">
                <a:hlinkClick r:id="rId2"/>
              </a:rPr>
              <a:t>https</a:t>
            </a:r>
            <a:r>
              <a:rPr lang="en-US" altLang="de-DE" dirty="0">
                <a:hlinkClick r:id="rId2"/>
              </a:rPr>
              <a:t>://</a:t>
            </a:r>
            <a:r>
              <a:rPr lang="en-US" altLang="de-DE" dirty="0" smtClean="0">
                <a:hlinkClick r:id="rId2"/>
              </a:rPr>
              <a:t>github.com/tuw-nlp-ie/tuw-nlp-ie-2021WS</a:t>
            </a:r>
            <a:r>
              <a:rPr lang="en-US" altLang="de-DE" dirty="0" smtClean="0"/>
              <a:t> </a:t>
            </a:r>
            <a:endParaRPr lang="en-US" altLang="de-DE" dirty="0" smtClean="0"/>
          </a:p>
          <a:p>
            <a:endParaRPr lang="en-GB" altLang="de-DE" dirty="0" smtClean="0"/>
          </a:p>
        </p:txBody>
      </p:sp>
    </p:spTree>
    <p:extLst>
      <p:ext uri="{BB962C8B-B14F-4D97-AF65-F5344CB8AC3E}">
        <p14:creationId xmlns:p14="http://schemas.microsoft.com/office/powerpoint/2010/main" val="1033362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a:t>
            </a:r>
            <a:endParaRPr lang="en-GB" dirty="0"/>
          </a:p>
        </p:txBody>
      </p:sp>
      <p:sp>
        <p:nvSpPr>
          <p:cNvPr id="5" name="Content Placeholder 4"/>
          <p:cNvSpPr>
            <a:spLocks noGrp="1"/>
          </p:cNvSpPr>
          <p:nvPr>
            <p:ph idx="1"/>
          </p:nvPr>
        </p:nvSpPr>
        <p:spPr>
          <a:xfrm>
            <a:off x="838199" y="1825625"/>
            <a:ext cx="5534609" cy="4179968"/>
          </a:xfrm>
        </p:spPr>
        <p:txBody>
          <a:bodyPr/>
          <a:lstStyle/>
          <a:p>
            <a:pPr marL="0" indent="0">
              <a:buNone/>
            </a:pPr>
            <a:r>
              <a:rPr lang="en-GB" dirty="0" smtClean="0"/>
              <a:t>Third edition in preparation – download many chapters here:</a:t>
            </a:r>
          </a:p>
          <a:p>
            <a:pPr marL="0" indent="0">
              <a:buNone/>
            </a:pPr>
            <a:r>
              <a:rPr lang="en-GB" dirty="0">
                <a:hlinkClick r:id="rId2"/>
              </a:rPr>
              <a:t>https://web.stanford.edu/~jurafsky/slp3</a:t>
            </a:r>
            <a:r>
              <a:rPr lang="en-GB" dirty="0" smtClean="0">
                <a:hlinkClick r:id="rId2"/>
              </a:rPr>
              <a:t>/</a:t>
            </a:r>
            <a:r>
              <a:rPr lang="en-GB" dirty="0" smtClean="0"/>
              <a:t> </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0951" y="365125"/>
            <a:ext cx="4497150" cy="6018246"/>
          </a:xfrm>
          <a:prstGeom prst="rect">
            <a:avLst/>
          </a:prstGeom>
        </p:spPr>
      </p:pic>
    </p:spTree>
    <p:extLst>
      <p:ext uri="{BB962C8B-B14F-4D97-AF65-F5344CB8AC3E}">
        <p14:creationId xmlns:p14="http://schemas.microsoft.com/office/powerpoint/2010/main" val="3728838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FB75E4-DA2A-874B-BB56-7D6D7DFA8231}"/>
              </a:ext>
            </a:extLst>
          </p:cNvPr>
          <p:cNvSpPr>
            <a:spLocks noGrp="1"/>
          </p:cNvSpPr>
          <p:nvPr>
            <p:ph type="title"/>
          </p:nvPr>
        </p:nvSpPr>
        <p:spPr/>
        <p:txBody>
          <a:bodyPr/>
          <a:lstStyle/>
          <a:p>
            <a:pPr>
              <a:defRPr/>
            </a:pPr>
            <a:r>
              <a:rPr lang="en-GB" dirty="0"/>
              <a:t>Questions about the organisation, etc.</a:t>
            </a:r>
          </a:p>
        </p:txBody>
      </p:sp>
      <p:sp>
        <p:nvSpPr>
          <p:cNvPr id="20483" name="Textplatzhalter 4"/>
          <p:cNvSpPr>
            <a:spLocks noGrp="1" noChangeArrowheads="1"/>
          </p:cNvSpPr>
          <p:nvPr>
            <p:ph type="body" idx="1"/>
          </p:nvPr>
        </p:nvSpPr>
        <p:spPr/>
        <p:txBody>
          <a:bodyPr/>
          <a:lstStyle/>
          <a:p>
            <a:r>
              <a:rPr lang="en-GB" altLang="de-DE" dirty="0" smtClean="0"/>
              <a:t>Ask now!</a:t>
            </a:r>
          </a:p>
        </p:txBody>
      </p:sp>
    </p:spTree>
    <p:extLst>
      <p:ext uri="{BB962C8B-B14F-4D97-AF65-F5344CB8AC3E}">
        <p14:creationId xmlns:p14="http://schemas.microsoft.com/office/powerpoint/2010/main" val="1134906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NLP</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1358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IBM Watson and Jeopardy</a:t>
            </a:r>
            <a:endParaRPr lang="en-GB" dirty="0"/>
          </a:p>
        </p:txBody>
      </p:sp>
      <p:sp>
        <p:nvSpPr>
          <p:cNvPr id="4" name="Textfeld 3"/>
          <p:cNvSpPr txBox="1"/>
          <p:nvPr/>
        </p:nvSpPr>
        <p:spPr>
          <a:xfrm>
            <a:off x="5029199" y="5562600"/>
            <a:ext cx="6811347" cy="646331"/>
          </a:xfrm>
          <a:prstGeom prst="rect">
            <a:avLst/>
          </a:prstGeom>
          <a:noFill/>
        </p:spPr>
        <p:txBody>
          <a:bodyPr wrap="square" rtlCol="0">
            <a:spAutoFit/>
          </a:bodyPr>
          <a:lstStyle/>
          <a:p>
            <a:pPr eaLnBrk="0" hangingPunct="0"/>
            <a:r>
              <a:rPr lang="en-GB" dirty="0" smtClean="0">
                <a:solidFill>
                  <a:srgbClr val="000000"/>
                </a:solidFill>
                <a:ea typeface="MS PGothic" pitchFamily="34" charset="-128"/>
              </a:rPr>
              <a:t>Final question: </a:t>
            </a:r>
            <a:r>
              <a:rPr lang="en-GB" dirty="0" smtClean="0">
                <a:solidFill>
                  <a:srgbClr val="000000"/>
                </a:solidFill>
                <a:ea typeface="MS PGothic" pitchFamily="34" charset="-128"/>
                <a:hlinkClick r:id="rId3"/>
              </a:rPr>
              <a:t>https</a:t>
            </a:r>
            <a:r>
              <a:rPr lang="en-GB" dirty="0">
                <a:solidFill>
                  <a:srgbClr val="000000"/>
                </a:solidFill>
                <a:ea typeface="MS PGothic" pitchFamily="34" charset="-128"/>
                <a:hlinkClick r:id="rId3"/>
              </a:rPr>
              <a:t>://</a:t>
            </a:r>
            <a:r>
              <a:rPr lang="en-GB" dirty="0" smtClean="0">
                <a:solidFill>
                  <a:srgbClr val="000000"/>
                </a:solidFill>
                <a:ea typeface="MS PGothic" pitchFamily="34" charset="-128"/>
                <a:hlinkClick r:id="rId3"/>
              </a:rPr>
              <a:t>www.youtube.com/watch?v=Sp4q60BsHoY</a:t>
            </a:r>
            <a:endParaRPr lang="en-GB" dirty="0" smtClean="0">
              <a:solidFill>
                <a:srgbClr val="000000"/>
              </a:solidFill>
              <a:ea typeface="MS PGothic" pitchFamily="34" charset="-128"/>
            </a:endParaRPr>
          </a:p>
          <a:p>
            <a:pPr eaLnBrk="0" hangingPunct="0"/>
            <a:r>
              <a:rPr lang="en-GB" dirty="0">
                <a:solidFill>
                  <a:srgbClr val="000000"/>
                </a:solidFill>
                <a:ea typeface="MS PGothic" pitchFamily="34" charset="-128"/>
              </a:rPr>
              <a:t>IBM film: </a:t>
            </a:r>
            <a:r>
              <a:rPr lang="en-GB" dirty="0">
                <a:solidFill>
                  <a:srgbClr val="000000"/>
                </a:solidFill>
                <a:ea typeface="MS PGothic" pitchFamily="34" charset="-128"/>
                <a:hlinkClick r:id="rId4"/>
              </a:rPr>
              <a:t>https://</a:t>
            </a:r>
            <a:r>
              <a:rPr lang="en-GB" dirty="0" smtClean="0">
                <a:solidFill>
                  <a:srgbClr val="000000"/>
                </a:solidFill>
                <a:ea typeface="MS PGothic" pitchFamily="34" charset="-128"/>
                <a:hlinkClick r:id="rId4"/>
              </a:rPr>
              <a:t>www.youtube.com/watch?v=P18EdAKuC1U</a:t>
            </a:r>
            <a:r>
              <a:rPr lang="en-GB" dirty="0" smtClean="0">
                <a:solidFill>
                  <a:srgbClr val="000000"/>
                </a:solidFill>
                <a:ea typeface="MS PGothic" pitchFamily="34" charset="-128"/>
              </a:rPr>
              <a:t> </a:t>
            </a:r>
            <a:endParaRPr lang="en-GB" dirty="0">
              <a:solidFill>
                <a:srgbClr val="000000"/>
              </a:solidFill>
              <a:ea typeface="MS PGothic" pitchFamily="34" charset="-128"/>
            </a:endParaRPr>
          </a:p>
        </p:txBody>
      </p:sp>
      <p:pic>
        <p:nvPicPr>
          <p:cNvPr id="82946" name="Picture 2"/>
          <p:cNvPicPr>
            <a:picLocks noChangeAspect="1" noChangeArrowheads="1"/>
          </p:cNvPicPr>
          <p:nvPr/>
        </p:nvPicPr>
        <p:blipFill>
          <a:blip r:embed="rId5" cstate="print"/>
          <a:srcRect/>
          <a:stretch>
            <a:fillRect/>
          </a:stretch>
        </p:blipFill>
        <p:spPr bwMode="auto">
          <a:xfrm>
            <a:off x="3028950" y="1666875"/>
            <a:ext cx="6134100" cy="3524250"/>
          </a:xfrm>
          <a:prstGeom prst="rect">
            <a:avLst/>
          </a:prstGeom>
          <a:noFill/>
          <a:ln w="9525">
            <a:noFill/>
            <a:miter lim="800000"/>
            <a:headEnd/>
            <a:tailEnd/>
          </a:ln>
        </p:spPr>
      </p:pic>
    </p:spTree>
    <p:extLst>
      <p:ext uri="{BB962C8B-B14F-4D97-AF65-F5344CB8AC3E}">
        <p14:creationId xmlns:p14="http://schemas.microsoft.com/office/powerpoint/2010/main" val="2309469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The end of the show</a:t>
            </a:r>
            <a:endParaRPr lang="en-GB" dirty="0"/>
          </a:p>
        </p:txBody>
      </p:sp>
      <p:pic>
        <p:nvPicPr>
          <p:cNvPr id="81922" name="Picture 2"/>
          <p:cNvPicPr>
            <a:picLocks noChangeAspect="1" noChangeArrowheads="1"/>
          </p:cNvPicPr>
          <p:nvPr/>
        </p:nvPicPr>
        <p:blipFill>
          <a:blip r:embed="rId3" cstate="print"/>
          <a:srcRect/>
          <a:stretch>
            <a:fillRect/>
          </a:stretch>
        </p:blipFill>
        <p:spPr bwMode="auto">
          <a:xfrm>
            <a:off x="3038475" y="1657350"/>
            <a:ext cx="6115050" cy="3543300"/>
          </a:xfrm>
          <a:prstGeom prst="rect">
            <a:avLst/>
          </a:prstGeom>
          <a:noFill/>
          <a:ln w="9525">
            <a:noFill/>
            <a:miter lim="800000"/>
            <a:headEnd/>
            <a:tailEnd/>
          </a:ln>
        </p:spPr>
      </p:pic>
    </p:spTree>
    <p:extLst>
      <p:ext uri="{BB962C8B-B14F-4D97-AF65-F5344CB8AC3E}">
        <p14:creationId xmlns:p14="http://schemas.microsoft.com/office/powerpoint/2010/main" val="1361894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How does Watson (for Jeopardy) work?</a:t>
            </a:r>
            <a:endParaRPr lang="en-GB" dirty="0"/>
          </a:p>
        </p:txBody>
      </p:sp>
      <p:pic>
        <p:nvPicPr>
          <p:cNvPr id="84994" name="Picture 2" descr="http://researcher.watson.ibm.com/researcher/files/us-mike.barborak/DeepQA-Arch.PNG"/>
          <p:cNvPicPr>
            <a:picLocks noChangeAspect="1" noChangeArrowheads="1"/>
          </p:cNvPicPr>
          <p:nvPr/>
        </p:nvPicPr>
        <p:blipFill>
          <a:blip r:embed="rId3" cstate="print"/>
          <a:srcRect/>
          <a:stretch>
            <a:fillRect/>
          </a:stretch>
        </p:blipFill>
        <p:spPr bwMode="auto">
          <a:xfrm>
            <a:off x="1769226" y="1371600"/>
            <a:ext cx="8517775" cy="4419600"/>
          </a:xfrm>
          <a:prstGeom prst="rect">
            <a:avLst/>
          </a:prstGeom>
          <a:noFill/>
        </p:spPr>
      </p:pic>
    </p:spTree>
    <p:extLst>
      <p:ext uri="{BB962C8B-B14F-4D97-AF65-F5344CB8AC3E}">
        <p14:creationId xmlns:p14="http://schemas.microsoft.com/office/powerpoint/2010/main" val="30721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How does Watson </a:t>
            </a:r>
            <a:r>
              <a:rPr lang="en-GB" dirty="0"/>
              <a:t>(for Jeopardy) work</a:t>
            </a:r>
            <a:r>
              <a:rPr lang="en-GB" dirty="0" smtClean="0"/>
              <a:t>?</a:t>
            </a:r>
            <a:endParaRPr lang="en-GB" dirty="0"/>
          </a:p>
        </p:txBody>
      </p:sp>
      <p:pic>
        <p:nvPicPr>
          <p:cNvPr id="84994" name="Picture 2" descr="http://researcher.watson.ibm.com/researcher/files/us-mike.barborak/DeepQA-Arch.PNG"/>
          <p:cNvPicPr>
            <a:picLocks noChangeAspect="1" noChangeArrowheads="1"/>
          </p:cNvPicPr>
          <p:nvPr/>
        </p:nvPicPr>
        <p:blipFill>
          <a:blip r:embed="rId3" cstate="print"/>
          <a:srcRect/>
          <a:stretch>
            <a:fillRect/>
          </a:stretch>
        </p:blipFill>
        <p:spPr bwMode="auto">
          <a:xfrm>
            <a:off x="1769226" y="1371600"/>
            <a:ext cx="8517775" cy="4419600"/>
          </a:xfrm>
          <a:prstGeom prst="rect">
            <a:avLst/>
          </a:prstGeom>
          <a:noFill/>
        </p:spPr>
      </p:pic>
      <p:sp>
        <p:nvSpPr>
          <p:cNvPr id="4" name="Abgerundetes Rechteck 3"/>
          <p:cNvSpPr/>
          <p:nvPr/>
        </p:nvSpPr>
        <p:spPr bwMode="auto">
          <a:xfrm>
            <a:off x="1905000" y="4419600"/>
            <a:ext cx="1447800" cy="1066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Natural Language Processing</a:t>
            </a:r>
          </a:p>
        </p:txBody>
      </p:sp>
      <p:sp>
        <p:nvSpPr>
          <p:cNvPr id="5" name="Abgerundetes Rechteck 4"/>
          <p:cNvSpPr/>
          <p:nvPr/>
        </p:nvSpPr>
        <p:spPr bwMode="auto">
          <a:xfrm>
            <a:off x="4038600" y="2286000"/>
            <a:ext cx="1447800" cy="685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Information Retrieval</a:t>
            </a:r>
          </a:p>
        </p:txBody>
      </p:sp>
      <p:sp>
        <p:nvSpPr>
          <p:cNvPr id="6" name="Abgerundetes Rechteck 5"/>
          <p:cNvSpPr/>
          <p:nvPr/>
        </p:nvSpPr>
        <p:spPr bwMode="auto">
          <a:xfrm>
            <a:off x="5486400" y="3581400"/>
            <a:ext cx="1981200" cy="990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Knowledge Representation and Reasoning</a:t>
            </a:r>
          </a:p>
        </p:txBody>
      </p:sp>
      <p:sp>
        <p:nvSpPr>
          <p:cNvPr id="7" name="Abgerundetes Rechteck 6"/>
          <p:cNvSpPr/>
          <p:nvPr/>
        </p:nvSpPr>
        <p:spPr bwMode="auto">
          <a:xfrm>
            <a:off x="8229600" y="2667000"/>
            <a:ext cx="1600200" cy="6858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Machine Learning</a:t>
            </a:r>
          </a:p>
        </p:txBody>
      </p:sp>
      <p:sp>
        <p:nvSpPr>
          <p:cNvPr id="8" name="Abgerundetes Rechteck 7"/>
          <p:cNvSpPr/>
          <p:nvPr/>
        </p:nvSpPr>
        <p:spPr bwMode="auto">
          <a:xfrm>
            <a:off x="6553200" y="5334000"/>
            <a:ext cx="1600200" cy="990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GB" dirty="0">
                <a:solidFill>
                  <a:srgbClr val="000000"/>
                </a:solidFill>
                <a:ea typeface="MS PGothic" pitchFamily="34" charset="-128"/>
              </a:rPr>
              <a:t>Parallel and Distributed Computing</a:t>
            </a:r>
          </a:p>
        </p:txBody>
      </p:sp>
    </p:spTree>
    <p:extLst>
      <p:ext uri="{BB962C8B-B14F-4D97-AF65-F5344CB8AC3E}">
        <p14:creationId xmlns:p14="http://schemas.microsoft.com/office/powerpoint/2010/main" val="354427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10434"/>
            <a:ext cx="12192000" cy="6792263"/>
          </a:xfrm>
          <a:prstGeom prst="rect">
            <a:avLst/>
          </a:prstGeom>
        </p:spPr>
      </p:pic>
      <p:sp>
        <p:nvSpPr>
          <p:cNvPr id="6" name="Rectangle 5"/>
          <p:cNvSpPr/>
          <p:nvPr/>
        </p:nvSpPr>
        <p:spPr>
          <a:xfrm>
            <a:off x="0" y="6625698"/>
            <a:ext cx="7362825" cy="276999"/>
          </a:xfrm>
          <a:prstGeom prst="rect">
            <a:avLst/>
          </a:prstGeom>
        </p:spPr>
        <p:txBody>
          <a:bodyPr wrap="square">
            <a:spAutoFit/>
          </a:bodyPr>
          <a:lstStyle/>
          <a:p>
            <a:r>
              <a:rPr lang="en-GB" sz="1200" dirty="0"/>
              <a:t>https://www.ibm.com/watson-health/oncology-and-genomics</a:t>
            </a:r>
          </a:p>
        </p:txBody>
      </p:sp>
    </p:spTree>
    <p:extLst>
      <p:ext uri="{BB962C8B-B14F-4D97-AF65-F5344CB8AC3E}">
        <p14:creationId xmlns:p14="http://schemas.microsoft.com/office/powerpoint/2010/main" val="1289603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noChangeArrowheads="1"/>
          </p:cNvSpPr>
          <p:nvPr>
            <p:ph type="title"/>
          </p:nvPr>
        </p:nvSpPr>
        <p:spPr/>
        <p:txBody>
          <a:bodyPr/>
          <a:lstStyle/>
          <a:p>
            <a:pPr eaLnBrk="1" hangingPunct="1"/>
            <a:r>
              <a:rPr lang="en-GB" altLang="de-DE" smtClean="0"/>
              <a:t>Contents</a:t>
            </a:r>
          </a:p>
        </p:txBody>
      </p:sp>
      <p:sp>
        <p:nvSpPr>
          <p:cNvPr id="9219" name="Inhaltsplatzhalter 2"/>
          <p:cNvSpPr>
            <a:spLocks noGrp="1" noChangeArrowheads="1"/>
          </p:cNvSpPr>
          <p:nvPr>
            <p:ph idx="1"/>
          </p:nvPr>
        </p:nvSpPr>
        <p:spPr/>
        <p:txBody>
          <a:bodyPr/>
          <a:lstStyle/>
          <a:p>
            <a:pPr eaLnBrk="1" hangingPunct="1"/>
            <a:r>
              <a:rPr lang="en-GB" altLang="de-DE" dirty="0" smtClean="0">
                <a:latin typeface="Verdana" panose="020B0604030504040204" pitchFamily="34" charset="0"/>
                <a:ea typeface="Verdana" panose="020B0604030504040204" pitchFamily="34" charset="0"/>
                <a:cs typeface="Verdana" panose="020B0604030504040204" pitchFamily="34" charset="0"/>
              </a:rPr>
              <a:t>Course information</a:t>
            </a:r>
          </a:p>
          <a:p>
            <a:pPr eaLnBrk="1" hangingPunct="1"/>
            <a:r>
              <a:rPr lang="en-GB" altLang="de-DE" dirty="0" smtClean="0">
                <a:latin typeface="Verdana" panose="020B0604030504040204" pitchFamily="34" charset="0"/>
                <a:ea typeface="Verdana" panose="020B0604030504040204" pitchFamily="34" charset="0"/>
                <a:cs typeface="Verdana" panose="020B0604030504040204" pitchFamily="34" charset="0"/>
              </a:rPr>
              <a:t>Introduction to NLP</a:t>
            </a:r>
          </a:p>
          <a:p>
            <a:pPr eaLnBrk="1" hangingPunct="1"/>
            <a:endParaRPr lang="en-GB" altLang="de-DE" dirty="0" smtClean="0">
              <a:latin typeface="Verdana" panose="020B0604030504040204" pitchFamily="34" charset="0"/>
              <a:ea typeface="Verdana" panose="020B0604030504040204" pitchFamily="34" charset="0"/>
              <a:cs typeface="Verdana" panose="020B0604030504040204" pitchFamily="34" charset="0"/>
            </a:endParaRPr>
          </a:p>
          <a:p>
            <a:pPr eaLnBrk="1" hangingPunct="1"/>
            <a:endParaRPr lang="en-GB" altLang="de-DE"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1619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50" y="1466849"/>
            <a:ext cx="5874520" cy="3667125"/>
          </a:xfrm>
          <a:prstGeom prst="rect">
            <a:avLst/>
          </a:prstGeom>
        </p:spPr>
      </p:pic>
      <p:pic>
        <p:nvPicPr>
          <p:cNvPr id="5" name="Picture 4"/>
          <p:cNvPicPr>
            <a:picLocks noChangeAspect="1"/>
          </p:cNvPicPr>
          <p:nvPr/>
        </p:nvPicPr>
        <p:blipFill>
          <a:blip r:embed="rId3"/>
          <a:stretch>
            <a:fillRect/>
          </a:stretch>
        </p:blipFill>
        <p:spPr>
          <a:xfrm>
            <a:off x="247650" y="771525"/>
            <a:ext cx="2238375" cy="695325"/>
          </a:xfrm>
          <a:prstGeom prst="rect">
            <a:avLst/>
          </a:prstGeom>
        </p:spPr>
      </p:pic>
      <p:sp>
        <p:nvSpPr>
          <p:cNvPr id="6" name="Rectangle 5"/>
          <p:cNvSpPr/>
          <p:nvPr/>
        </p:nvSpPr>
        <p:spPr>
          <a:xfrm>
            <a:off x="247650" y="5095875"/>
            <a:ext cx="5874520" cy="584775"/>
          </a:xfrm>
          <a:prstGeom prst="rect">
            <a:avLst/>
          </a:prstGeom>
        </p:spPr>
        <p:txBody>
          <a:bodyPr wrap="square">
            <a:spAutoFit/>
          </a:bodyPr>
          <a:lstStyle/>
          <a:p>
            <a:r>
              <a:rPr lang="en-GB" sz="1600" dirty="0" smtClean="0">
                <a:hlinkClick r:id="rId4"/>
              </a:rPr>
              <a:t>https://spectrum.ieee.org/biomedical/diagnostics/how-ibm-watson-overpromised-and-underdelivered-on-ai-health-care</a:t>
            </a:r>
            <a:r>
              <a:rPr lang="en-GB" sz="1600" dirty="0" smtClean="0"/>
              <a:t> </a:t>
            </a:r>
            <a:endParaRPr lang="en-GB" sz="1600" dirty="0"/>
          </a:p>
        </p:txBody>
      </p:sp>
      <p:pic>
        <p:nvPicPr>
          <p:cNvPr id="7" name="Picture 6"/>
          <p:cNvPicPr>
            <a:picLocks noChangeAspect="1"/>
          </p:cNvPicPr>
          <p:nvPr/>
        </p:nvPicPr>
        <p:blipFill>
          <a:blip r:embed="rId5"/>
          <a:stretch>
            <a:fillRect/>
          </a:stretch>
        </p:blipFill>
        <p:spPr>
          <a:xfrm>
            <a:off x="6438900" y="998756"/>
            <a:ext cx="5676900" cy="4704709"/>
          </a:xfrm>
          <a:prstGeom prst="rect">
            <a:avLst/>
          </a:prstGeom>
        </p:spPr>
      </p:pic>
      <p:sp>
        <p:nvSpPr>
          <p:cNvPr id="8" name="Rectangle 7"/>
          <p:cNvSpPr/>
          <p:nvPr/>
        </p:nvSpPr>
        <p:spPr>
          <a:xfrm>
            <a:off x="6438899" y="5710535"/>
            <a:ext cx="5676901" cy="584775"/>
          </a:xfrm>
          <a:prstGeom prst="rect">
            <a:avLst/>
          </a:prstGeom>
        </p:spPr>
        <p:txBody>
          <a:bodyPr wrap="square">
            <a:spAutoFit/>
          </a:bodyPr>
          <a:lstStyle/>
          <a:p>
            <a:r>
              <a:rPr lang="en-GB" sz="1600" dirty="0">
                <a:hlinkClick r:id="rId6"/>
              </a:rPr>
              <a:t>https://</a:t>
            </a:r>
            <a:r>
              <a:rPr lang="en-GB" sz="1600" dirty="0" smtClean="0">
                <a:hlinkClick r:id="rId6"/>
              </a:rPr>
              <a:t>www.technologynetworks.com/informatics/articles/the-hype-of-watson-why-hasnt-ai-taken-over-oncology-333571</a:t>
            </a:r>
            <a:r>
              <a:rPr lang="en-GB" sz="1600" dirty="0" smtClean="0"/>
              <a:t> </a:t>
            </a:r>
            <a:endParaRPr lang="en-GB" sz="1600" dirty="0"/>
          </a:p>
        </p:txBody>
      </p:sp>
      <p:pic>
        <p:nvPicPr>
          <p:cNvPr id="9" name="Picture 8"/>
          <p:cNvPicPr>
            <a:picLocks noChangeAspect="1"/>
          </p:cNvPicPr>
          <p:nvPr/>
        </p:nvPicPr>
        <p:blipFill>
          <a:blip r:embed="rId7"/>
          <a:stretch>
            <a:fillRect/>
          </a:stretch>
        </p:blipFill>
        <p:spPr>
          <a:xfrm>
            <a:off x="6438899" y="363036"/>
            <a:ext cx="3686175" cy="628650"/>
          </a:xfrm>
          <a:prstGeom prst="rect">
            <a:avLst/>
          </a:prstGeom>
        </p:spPr>
      </p:pic>
    </p:spTree>
    <p:extLst>
      <p:ext uri="{BB962C8B-B14F-4D97-AF65-F5344CB8AC3E}">
        <p14:creationId xmlns:p14="http://schemas.microsoft.com/office/powerpoint/2010/main" val="4218845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Natural Language Processing (NLP)</a:t>
            </a:r>
            <a:endParaRPr lang="en-GB" dirty="0"/>
          </a:p>
        </p:txBody>
      </p:sp>
      <p:sp>
        <p:nvSpPr>
          <p:cNvPr id="3" name="Content Placeholder 2"/>
          <p:cNvSpPr>
            <a:spLocks noGrp="1"/>
          </p:cNvSpPr>
          <p:nvPr>
            <p:ph idx="1"/>
          </p:nvPr>
        </p:nvSpPr>
        <p:spPr>
          <a:xfrm>
            <a:off x="1629418" y="1825625"/>
            <a:ext cx="8369968" cy="4179968"/>
          </a:xfrm>
        </p:spPr>
        <p:txBody>
          <a:bodyPr/>
          <a:lstStyle/>
          <a:p>
            <a:pPr marL="0" indent="0">
              <a:buNone/>
            </a:pPr>
            <a:r>
              <a:rPr lang="en-US" dirty="0"/>
              <a:t>Natural language processing (NLP) is a subfield of linguistics, computer science, and artificial intelligence concerned with the interactions between computers and human language, in particular how to program computers to process and analyze large amounts of natural language data. </a:t>
            </a:r>
            <a:r>
              <a:rPr lang="en-US" dirty="0" smtClean="0"/>
              <a:t/>
            </a:r>
            <a:br>
              <a:rPr lang="en-US" dirty="0" smtClean="0"/>
            </a:br>
            <a:endParaRPr lang="en-US" dirty="0" smtClean="0"/>
          </a:p>
          <a:p>
            <a:pPr marL="0" indent="0" algn="r">
              <a:buNone/>
            </a:pPr>
            <a:r>
              <a:rPr lang="en-US" sz="1600" dirty="0" err="1" smtClean="0"/>
              <a:t>wikipedia</a:t>
            </a:r>
            <a:endParaRPr lang="en-GB" dirty="0"/>
          </a:p>
        </p:txBody>
      </p:sp>
    </p:spTree>
    <p:extLst>
      <p:ext uri="{BB962C8B-B14F-4D97-AF65-F5344CB8AC3E}">
        <p14:creationId xmlns:p14="http://schemas.microsoft.com/office/powerpoint/2010/main" val="407734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is NLP interesting?</a:t>
            </a:r>
            <a:endParaRPr lang="en-GB" dirty="0"/>
          </a:p>
        </p:txBody>
      </p:sp>
      <p:sp>
        <p:nvSpPr>
          <p:cNvPr id="3" name="Content Placeholder 2"/>
          <p:cNvSpPr>
            <a:spLocks noGrp="1"/>
          </p:cNvSpPr>
          <p:nvPr>
            <p:ph idx="1"/>
          </p:nvPr>
        </p:nvSpPr>
        <p:spPr>
          <a:xfrm>
            <a:off x="838200" y="1690688"/>
            <a:ext cx="10515600" cy="4531357"/>
          </a:xfrm>
        </p:spPr>
        <p:txBody>
          <a:bodyPr/>
          <a:lstStyle/>
          <a:p>
            <a:r>
              <a:rPr lang="en-US" dirty="0"/>
              <a:t>Languages involve many human </a:t>
            </a:r>
            <a:r>
              <a:rPr lang="en-US" dirty="0" smtClean="0"/>
              <a:t>activities</a:t>
            </a:r>
            <a:endParaRPr lang="en-US" dirty="0"/>
          </a:p>
          <a:p>
            <a:pPr lvl="1"/>
            <a:r>
              <a:rPr lang="en-US" dirty="0" smtClean="0"/>
              <a:t>Reading</a:t>
            </a:r>
            <a:r>
              <a:rPr lang="en-US" dirty="0"/>
              <a:t>, writing, speaking, </a:t>
            </a:r>
            <a:r>
              <a:rPr lang="en-US" dirty="0" smtClean="0"/>
              <a:t>listening</a:t>
            </a:r>
            <a:endParaRPr lang="en-US" dirty="0"/>
          </a:p>
          <a:p>
            <a:r>
              <a:rPr lang="en-US" dirty="0" smtClean="0"/>
              <a:t>Voice </a:t>
            </a:r>
            <a:r>
              <a:rPr lang="en-US" dirty="0"/>
              <a:t>can be used as an user interface in many </a:t>
            </a:r>
            <a:r>
              <a:rPr lang="en-US" dirty="0" smtClean="0"/>
              <a:t>applications</a:t>
            </a:r>
            <a:endParaRPr lang="en-US" dirty="0"/>
          </a:p>
          <a:p>
            <a:pPr lvl="1"/>
            <a:r>
              <a:rPr lang="en-US" dirty="0" smtClean="0"/>
              <a:t>Remote </a:t>
            </a:r>
            <a:r>
              <a:rPr lang="en-US" dirty="0"/>
              <a:t>controls, virtual assistants like </a:t>
            </a:r>
            <a:r>
              <a:rPr lang="en-US" dirty="0" err="1"/>
              <a:t>siri</a:t>
            </a:r>
            <a:r>
              <a:rPr lang="en-US" dirty="0" smtClean="0"/>
              <a:t>,...</a:t>
            </a:r>
            <a:endParaRPr lang="en-US" dirty="0"/>
          </a:p>
          <a:p>
            <a:r>
              <a:rPr lang="en-US" dirty="0" smtClean="0"/>
              <a:t>NLP </a:t>
            </a:r>
            <a:r>
              <a:rPr lang="en-US" dirty="0"/>
              <a:t>is used to acquire insights from massive </a:t>
            </a:r>
            <a:r>
              <a:rPr lang="en-US" dirty="0" smtClean="0"/>
              <a:t>amount </a:t>
            </a:r>
            <a:r>
              <a:rPr lang="en-US" dirty="0"/>
              <a:t>of textual </a:t>
            </a:r>
            <a:r>
              <a:rPr lang="en-US" dirty="0" smtClean="0"/>
              <a:t>data</a:t>
            </a:r>
            <a:endParaRPr lang="en-US" dirty="0"/>
          </a:p>
          <a:p>
            <a:pPr lvl="1"/>
            <a:r>
              <a:rPr lang="en-US" dirty="0" smtClean="0"/>
              <a:t>E.g</a:t>
            </a:r>
            <a:r>
              <a:rPr lang="en-US" dirty="0"/>
              <a:t>., hypotheses from </a:t>
            </a:r>
            <a:r>
              <a:rPr lang="en-US" dirty="0" smtClean="0"/>
              <a:t>medical &amp; </a:t>
            </a:r>
            <a:r>
              <a:rPr lang="en-US" dirty="0"/>
              <a:t>health </a:t>
            </a:r>
            <a:r>
              <a:rPr lang="en-US" dirty="0" smtClean="0"/>
              <a:t>reports</a:t>
            </a:r>
            <a:endParaRPr lang="en-US" dirty="0"/>
          </a:p>
          <a:p>
            <a:r>
              <a:rPr lang="en-US" dirty="0" smtClean="0"/>
              <a:t>NLP </a:t>
            </a:r>
            <a:r>
              <a:rPr lang="en-US" dirty="0"/>
              <a:t>has many </a:t>
            </a:r>
            <a:r>
              <a:rPr lang="en-US" dirty="0" smtClean="0"/>
              <a:t>applications</a:t>
            </a:r>
            <a:endParaRPr lang="en-US" dirty="0"/>
          </a:p>
          <a:p>
            <a:r>
              <a:rPr lang="en-US" dirty="0" smtClean="0"/>
              <a:t>NLP </a:t>
            </a:r>
            <a:r>
              <a:rPr lang="en-US" dirty="0"/>
              <a:t>is </a:t>
            </a:r>
            <a:r>
              <a:rPr lang="en-US" dirty="0" smtClean="0"/>
              <a:t>difficult!</a:t>
            </a:r>
            <a:br>
              <a:rPr lang="en-US" dirty="0" smtClean="0"/>
            </a:br>
            <a:endParaRPr lang="en-GB" dirty="0"/>
          </a:p>
        </p:txBody>
      </p:sp>
      <p:sp>
        <p:nvSpPr>
          <p:cNvPr id="4" name="TextBox 3"/>
          <p:cNvSpPr txBox="1"/>
          <p:nvPr/>
        </p:nvSpPr>
        <p:spPr>
          <a:xfrm>
            <a:off x="7464491" y="6396335"/>
            <a:ext cx="4814596" cy="461665"/>
          </a:xfrm>
          <a:prstGeom prst="rect">
            <a:avLst/>
          </a:prstGeom>
          <a:noFill/>
        </p:spPr>
        <p:txBody>
          <a:bodyPr wrap="square" rtlCol="0">
            <a:spAutoFit/>
          </a:bodyPr>
          <a:lstStyle/>
          <a:p>
            <a:r>
              <a:rPr lang="en-GB" sz="1200" dirty="0" smtClean="0"/>
              <a:t>https</a:t>
            </a:r>
            <a:r>
              <a:rPr lang="en-GB" sz="1200" dirty="0"/>
              <a:t>://</a:t>
            </a:r>
            <a:r>
              <a:rPr lang="en-GB" sz="1200" dirty="0" smtClean="0"/>
              <a:t>www.slideshare.net/minhpqn/introduction-to-natural-language-processing-67212472 </a:t>
            </a:r>
            <a:endParaRPr lang="en-GB" sz="1200" dirty="0"/>
          </a:p>
        </p:txBody>
      </p:sp>
    </p:spTree>
    <p:extLst>
      <p:ext uri="{BB962C8B-B14F-4D97-AF65-F5344CB8AC3E}">
        <p14:creationId xmlns:p14="http://schemas.microsoft.com/office/powerpoint/2010/main" val="914199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is NLP difficult?</a:t>
            </a:r>
            <a:endParaRPr lang="en-GB" dirty="0"/>
          </a:p>
        </p:txBody>
      </p:sp>
      <p:sp>
        <p:nvSpPr>
          <p:cNvPr id="3" name="Content Placeholder 2"/>
          <p:cNvSpPr>
            <a:spLocks noGrp="1"/>
          </p:cNvSpPr>
          <p:nvPr>
            <p:ph idx="1"/>
          </p:nvPr>
        </p:nvSpPr>
        <p:spPr/>
        <p:txBody>
          <a:bodyPr/>
          <a:lstStyle/>
          <a:p>
            <a:pPr marL="0" indent="0" algn="ctr">
              <a:buNone/>
            </a:pPr>
            <a:r>
              <a:rPr lang="en-GB" sz="3200" dirty="0">
                <a:solidFill>
                  <a:srgbClr val="FF0000"/>
                </a:solidFill>
              </a:rPr>
              <a:t>I made her duck</a:t>
            </a:r>
            <a:r>
              <a:rPr lang="en-GB" dirty="0"/>
              <a:t/>
            </a:r>
            <a:br>
              <a:rPr lang="en-GB" dirty="0"/>
            </a:br>
            <a:endParaRPr lang="en-GB" dirty="0" smtClean="0"/>
          </a:p>
          <a:p>
            <a:r>
              <a:rPr lang="en-US" dirty="0"/>
              <a:t>I cooked waterfowl for her</a:t>
            </a:r>
            <a:r>
              <a:rPr lang="en-US" dirty="0" smtClean="0"/>
              <a:t>.</a:t>
            </a:r>
          </a:p>
          <a:p>
            <a:r>
              <a:rPr lang="en-US" dirty="0" smtClean="0"/>
              <a:t>I </a:t>
            </a:r>
            <a:r>
              <a:rPr lang="en-US" dirty="0"/>
              <a:t>cooked waterfowl </a:t>
            </a:r>
            <a:r>
              <a:rPr lang="en-US" dirty="0" smtClean="0"/>
              <a:t>belonging </a:t>
            </a:r>
            <a:r>
              <a:rPr lang="en-US" dirty="0"/>
              <a:t>to </a:t>
            </a:r>
            <a:r>
              <a:rPr lang="en-US" dirty="0" smtClean="0"/>
              <a:t>her.</a:t>
            </a:r>
          </a:p>
          <a:p>
            <a:r>
              <a:rPr lang="en-US" dirty="0" smtClean="0"/>
              <a:t>I </a:t>
            </a:r>
            <a:r>
              <a:rPr lang="en-US" dirty="0"/>
              <a:t>created the (plaster?) duck she </a:t>
            </a:r>
            <a:r>
              <a:rPr lang="en-US" dirty="0" smtClean="0"/>
              <a:t>owns.</a:t>
            </a:r>
          </a:p>
          <a:p>
            <a:r>
              <a:rPr lang="en-US" dirty="0" smtClean="0"/>
              <a:t>I </a:t>
            </a:r>
            <a:r>
              <a:rPr lang="en-US" dirty="0"/>
              <a:t>caused her to quickly lower her head or </a:t>
            </a:r>
            <a:r>
              <a:rPr lang="en-US" dirty="0" smtClean="0"/>
              <a:t>body.</a:t>
            </a:r>
          </a:p>
          <a:p>
            <a:r>
              <a:rPr lang="en-US" dirty="0" smtClean="0"/>
              <a:t>I </a:t>
            </a:r>
            <a:r>
              <a:rPr lang="en-US" dirty="0"/>
              <a:t>waved my magic wand and turned her into </a:t>
            </a:r>
            <a:r>
              <a:rPr lang="en-US" dirty="0" smtClean="0"/>
              <a:t>undifferentiated </a:t>
            </a:r>
            <a:r>
              <a:rPr lang="en-US" dirty="0"/>
              <a:t>waterfowl.</a:t>
            </a:r>
            <a:br>
              <a:rPr lang="en-US" dirty="0"/>
            </a:br>
            <a:endParaRPr lang="en-GB" dirty="0"/>
          </a:p>
        </p:txBody>
      </p:sp>
      <p:sp>
        <p:nvSpPr>
          <p:cNvPr id="4" name="TextBox 3"/>
          <p:cNvSpPr txBox="1"/>
          <p:nvPr/>
        </p:nvSpPr>
        <p:spPr>
          <a:xfrm>
            <a:off x="10294951" y="6596390"/>
            <a:ext cx="1897049" cy="261610"/>
          </a:xfrm>
          <a:prstGeom prst="rect">
            <a:avLst/>
          </a:prstGeom>
          <a:noFill/>
        </p:spPr>
        <p:txBody>
          <a:bodyPr wrap="square" rtlCol="0">
            <a:spAutoFit/>
          </a:bodyPr>
          <a:lstStyle/>
          <a:p>
            <a:r>
              <a:rPr lang="en-GB" sz="1100" dirty="0" err="1" smtClean="0"/>
              <a:t>Jurafsky</a:t>
            </a:r>
            <a:r>
              <a:rPr lang="en-GB" sz="1100" dirty="0" smtClean="0"/>
              <a:t> &amp; Martin Book</a:t>
            </a:r>
            <a:endParaRPr lang="en-GB" sz="1100" dirty="0"/>
          </a:p>
        </p:txBody>
      </p:sp>
    </p:spTree>
    <p:extLst>
      <p:ext uri="{BB962C8B-B14F-4D97-AF65-F5344CB8AC3E}">
        <p14:creationId xmlns:p14="http://schemas.microsoft.com/office/powerpoint/2010/main" val="102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04664" y="1208368"/>
            <a:ext cx="9500586" cy="5649632"/>
          </a:xfrm>
          <a:prstGeom prst="rect">
            <a:avLst/>
          </a:prstGeom>
        </p:spPr>
      </p:pic>
      <p:sp>
        <p:nvSpPr>
          <p:cNvPr id="5" name="Content Placeholder 2"/>
          <p:cNvSpPr>
            <a:spLocks noGrp="1"/>
          </p:cNvSpPr>
          <p:nvPr>
            <p:ph idx="1"/>
          </p:nvPr>
        </p:nvSpPr>
        <p:spPr>
          <a:xfrm>
            <a:off x="838200" y="465952"/>
            <a:ext cx="10515600" cy="814207"/>
          </a:xfrm>
        </p:spPr>
        <p:txBody>
          <a:bodyPr>
            <a:normAutofit lnSpcReduction="10000"/>
          </a:bodyPr>
          <a:lstStyle/>
          <a:p>
            <a:pPr marL="0" indent="0" algn="ctr">
              <a:buNone/>
            </a:pPr>
            <a:r>
              <a:rPr lang="en-GB" sz="3200" dirty="0">
                <a:solidFill>
                  <a:srgbClr val="FF0000"/>
                </a:solidFill>
              </a:rPr>
              <a:t>I </a:t>
            </a:r>
            <a:r>
              <a:rPr lang="en-GB" sz="3200" dirty="0" smtClean="0">
                <a:solidFill>
                  <a:srgbClr val="FF0000"/>
                </a:solidFill>
              </a:rPr>
              <a:t>shot an elephant in my pyjamas.</a:t>
            </a:r>
            <a:r>
              <a:rPr lang="en-GB" dirty="0"/>
              <a:t/>
            </a:r>
            <a:br>
              <a:rPr lang="en-GB" dirty="0"/>
            </a:br>
            <a:endParaRPr lang="en-GB" dirty="0" smtClean="0"/>
          </a:p>
        </p:txBody>
      </p:sp>
      <p:sp>
        <p:nvSpPr>
          <p:cNvPr id="6" name="TextBox 5"/>
          <p:cNvSpPr txBox="1"/>
          <p:nvPr/>
        </p:nvSpPr>
        <p:spPr>
          <a:xfrm>
            <a:off x="0" y="6552280"/>
            <a:ext cx="1889760" cy="276999"/>
          </a:xfrm>
          <a:prstGeom prst="rect">
            <a:avLst/>
          </a:prstGeom>
          <a:noFill/>
        </p:spPr>
        <p:txBody>
          <a:bodyPr wrap="square" rtlCol="0">
            <a:spAutoFit/>
          </a:bodyPr>
          <a:lstStyle/>
          <a:p>
            <a:r>
              <a:rPr lang="en-GB" sz="1200" dirty="0" err="1" smtClean="0"/>
              <a:t>Jurafsky</a:t>
            </a:r>
            <a:r>
              <a:rPr lang="en-GB" sz="1200" dirty="0" smtClean="0"/>
              <a:t> &amp; Martin Book</a:t>
            </a:r>
            <a:endParaRPr lang="en-GB" sz="1200" dirty="0"/>
          </a:p>
        </p:txBody>
      </p:sp>
      <p:pic>
        <p:nvPicPr>
          <p:cNvPr id="7" name="Picture 6"/>
          <p:cNvPicPr>
            <a:picLocks noChangeAspect="1"/>
          </p:cNvPicPr>
          <p:nvPr/>
        </p:nvPicPr>
        <p:blipFill>
          <a:blip r:embed="rId4"/>
          <a:stretch>
            <a:fillRect/>
          </a:stretch>
        </p:blipFill>
        <p:spPr>
          <a:xfrm>
            <a:off x="196228" y="1457574"/>
            <a:ext cx="2896829" cy="3307690"/>
          </a:xfrm>
          <a:prstGeom prst="rect">
            <a:avLst/>
          </a:prstGeom>
        </p:spPr>
      </p:pic>
      <p:sp>
        <p:nvSpPr>
          <p:cNvPr id="8" name="Rectangle 7"/>
          <p:cNvSpPr/>
          <p:nvPr/>
        </p:nvSpPr>
        <p:spPr>
          <a:xfrm>
            <a:off x="99028" y="4765264"/>
            <a:ext cx="1975221" cy="215444"/>
          </a:xfrm>
          <a:prstGeom prst="rect">
            <a:avLst/>
          </a:prstGeom>
        </p:spPr>
        <p:txBody>
          <a:bodyPr wrap="none">
            <a:spAutoFit/>
          </a:bodyPr>
          <a:lstStyle/>
          <a:p>
            <a:r>
              <a:rPr lang="en-GB" sz="800" dirty="0"/>
              <a:t>https://freesvg.org/elephant-in-pajamas</a:t>
            </a:r>
          </a:p>
        </p:txBody>
      </p:sp>
    </p:spTree>
    <p:extLst>
      <p:ext uri="{BB962C8B-B14F-4D97-AF65-F5344CB8AC3E}">
        <p14:creationId xmlns:p14="http://schemas.microsoft.com/office/powerpoint/2010/main" val="39292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101"/>
            <a:ext cx="10515600" cy="1325563"/>
          </a:xfrm>
        </p:spPr>
        <p:txBody>
          <a:bodyPr/>
          <a:lstStyle/>
          <a:p>
            <a:r>
              <a:rPr lang="en-GB" dirty="0" smtClean="0"/>
              <a:t>Why is NLP difficult?</a:t>
            </a:r>
            <a:endParaRPr lang="en-GB" dirty="0"/>
          </a:p>
        </p:txBody>
      </p:sp>
      <p:sp>
        <p:nvSpPr>
          <p:cNvPr id="3" name="Content Placeholder 2"/>
          <p:cNvSpPr>
            <a:spLocks noGrp="1"/>
          </p:cNvSpPr>
          <p:nvPr>
            <p:ph idx="1"/>
          </p:nvPr>
        </p:nvSpPr>
        <p:spPr>
          <a:xfrm>
            <a:off x="838200" y="921173"/>
            <a:ext cx="10515600" cy="5730240"/>
          </a:xfrm>
        </p:spPr>
        <p:txBody>
          <a:bodyPr>
            <a:normAutofit fontScale="92500" lnSpcReduction="10000"/>
          </a:bodyPr>
          <a:lstStyle/>
          <a:p>
            <a:pPr marL="0" indent="0">
              <a:buNone/>
            </a:pPr>
            <a:r>
              <a:rPr lang="en-US" dirty="0"/>
              <a:t>Natural Languages are </a:t>
            </a:r>
            <a:r>
              <a:rPr lang="en-US" dirty="0" smtClean="0"/>
              <a:t>generally </a:t>
            </a:r>
            <a:r>
              <a:rPr lang="en-US" dirty="0"/>
              <a:t>ambiguous</a:t>
            </a:r>
          </a:p>
          <a:p>
            <a:pPr marL="0" indent="0">
              <a:buNone/>
            </a:pPr>
            <a:endParaRPr lang="en-US" sz="1300" dirty="0" smtClean="0"/>
          </a:p>
          <a:p>
            <a:pPr marL="0" indent="0">
              <a:buNone/>
            </a:pPr>
            <a:r>
              <a:rPr lang="en-US" dirty="0" smtClean="0"/>
              <a:t>Various levels of knowledge of a language must be considered:</a:t>
            </a:r>
          </a:p>
          <a:p>
            <a:r>
              <a:rPr lang="en-US" sz="2200" b="1" dirty="0" smtClean="0"/>
              <a:t>Phonetics and Phonology </a:t>
            </a:r>
            <a:r>
              <a:rPr lang="en-US" sz="2200" dirty="0" smtClean="0"/>
              <a:t>— knowledge about linguistic sounds</a:t>
            </a:r>
          </a:p>
          <a:p>
            <a:r>
              <a:rPr lang="en-GB" sz="2200" b="1" dirty="0" smtClean="0"/>
              <a:t>Morphology </a:t>
            </a:r>
            <a:r>
              <a:rPr lang="en-GB" sz="2200" dirty="0" smtClean="0"/>
              <a:t>— knowledge of the meaningful components of words</a:t>
            </a:r>
          </a:p>
          <a:p>
            <a:pPr lvl="1"/>
            <a:r>
              <a:rPr lang="en-GB" sz="1900" dirty="0" smtClean="0"/>
              <a:t>I am </a:t>
            </a:r>
            <a:r>
              <a:rPr lang="en-GB" sz="1900" dirty="0" smtClean="0">
                <a:sym typeface="Symbol" panose="05050102010706020507" pitchFamily="18" charset="2"/>
              </a:rPr>
              <a:t> I’m, forms for singular and plural (door/doors)</a:t>
            </a:r>
            <a:endParaRPr lang="en-GB" sz="1900" dirty="0" smtClean="0"/>
          </a:p>
          <a:p>
            <a:r>
              <a:rPr lang="en-GB" sz="2200" b="1" dirty="0" smtClean="0"/>
              <a:t>Syntax</a:t>
            </a:r>
            <a:r>
              <a:rPr lang="en-GB" sz="2200" dirty="0" smtClean="0"/>
              <a:t> — knowledge of the structural relationships between words, needed to order and group words</a:t>
            </a:r>
            <a:endParaRPr lang="en-GB" sz="2200" dirty="0"/>
          </a:p>
          <a:p>
            <a:r>
              <a:rPr lang="en-GB" sz="2200" b="1" dirty="0" smtClean="0"/>
              <a:t>Semantics</a:t>
            </a:r>
            <a:r>
              <a:rPr lang="en-GB" sz="2200" dirty="0" smtClean="0"/>
              <a:t> — knowledge of meaning</a:t>
            </a:r>
          </a:p>
          <a:p>
            <a:pPr lvl="1"/>
            <a:r>
              <a:rPr lang="en-GB" sz="1900" dirty="0" smtClean="0"/>
              <a:t>What is meant by “export” and “expert”? What constitutes “Western Europe”?</a:t>
            </a:r>
            <a:endParaRPr lang="en-GB" sz="1900" dirty="0"/>
          </a:p>
          <a:p>
            <a:r>
              <a:rPr lang="en-GB" sz="2200" b="1" dirty="0" smtClean="0"/>
              <a:t>Pragmatics</a:t>
            </a:r>
            <a:r>
              <a:rPr lang="en-GB" sz="2200" dirty="0" smtClean="0"/>
              <a:t> — knowledge of the relationship of meaning to the goals and intentions of the speaker</a:t>
            </a:r>
          </a:p>
          <a:p>
            <a:pPr lvl="1"/>
            <a:r>
              <a:rPr lang="en-GB" sz="1900" dirty="0" smtClean="0"/>
              <a:t>Is it a request, question or a statement? </a:t>
            </a:r>
            <a:endParaRPr lang="en-GB" sz="1900" dirty="0"/>
          </a:p>
          <a:p>
            <a:r>
              <a:rPr lang="en-GB" sz="2200" b="1" dirty="0" smtClean="0"/>
              <a:t>Discourse</a:t>
            </a:r>
            <a:r>
              <a:rPr lang="en-GB" sz="2200" dirty="0" smtClean="0"/>
              <a:t> — knowledge about linguistic units larger than a single utterance</a:t>
            </a:r>
          </a:p>
          <a:p>
            <a:pPr lvl="1"/>
            <a:r>
              <a:rPr lang="en-GB" sz="1800" dirty="0" smtClean="0"/>
              <a:t>Reference to the context given by e.g. multiple sentences. </a:t>
            </a:r>
          </a:p>
          <a:p>
            <a:pPr lvl="1"/>
            <a:r>
              <a:rPr lang="en-GB" sz="1800" dirty="0" smtClean="0"/>
              <a:t>E.g. In what year was Lincoln born? How many states were in the United States in </a:t>
            </a:r>
            <a:r>
              <a:rPr lang="en-GB" sz="1800" i="1" dirty="0" smtClean="0"/>
              <a:t>that year</a:t>
            </a:r>
            <a:r>
              <a:rPr lang="en-GB" sz="1800" dirty="0" smtClean="0"/>
              <a:t>?</a:t>
            </a:r>
            <a:r>
              <a:rPr lang="en-GB" dirty="0"/>
              <a:t/>
            </a:r>
            <a:br>
              <a:rPr lang="en-GB" dirty="0"/>
            </a:br>
            <a:endParaRPr lang="en-GB" dirty="0"/>
          </a:p>
        </p:txBody>
      </p:sp>
    </p:spTree>
    <p:extLst>
      <p:ext uri="{BB962C8B-B14F-4D97-AF65-F5344CB8AC3E}">
        <p14:creationId xmlns:p14="http://schemas.microsoft.com/office/powerpoint/2010/main" val="16364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Very Brief History of NLP</a:t>
            </a:r>
            <a:endParaRPr lang="en-GB" dirty="0"/>
          </a:p>
        </p:txBody>
      </p:sp>
      <p:sp>
        <p:nvSpPr>
          <p:cNvPr id="3" name="Content Placeholder 2"/>
          <p:cNvSpPr>
            <a:spLocks noGrp="1"/>
          </p:cNvSpPr>
          <p:nvPr>
            <p:ph idx="1"/>
          </p:nvPr>
        </p:nvSpPr>
        <p:spPr/>
        <p:txBody>
          <a:bodyPr/>
          <a:lstStyle/>
          <a:p>
            <a:r>
              <a:rPr lang="en-US" dirty="0"/>
              <a:t>Foundational Insights: 1940s and </a:t>
            </a:r>
            <a:r>
              <a:rPr lang="en-US" dirty="0" smtClean="0"/>
              <a:t>1950s</a:t>
            </a:r>
          </a:p>
          <a:p>
            <a:r>
              <a:rPr lang="en-US" dirty="0" smtClean="0"/>
              <a:t>Generally two paradigms:</a:t>
            </a:r>
          </a:p>
          <a:p>
            <a:pPr lvl="1"/>
            <a:r>
              <a:rPr lang="en-US" dirty="0" smtClean="0"/>
              <a:t>Symbolic Paradigm</a:t>
            </a:r>
          </a:p>
          <a:p>
            <a:pPr lvl="1"/>
            <a:r>
              <a:rPr lang="en-US" dirty="0" smtClean="0"/>
              <a:t>Stochastic Paradigm</a:t>
            </a:r>
          </a:p>
          <a:p>
            <a:r>
              <a:rPr lang="en-US" dirty="0"/>
              <a:t>The Rise of Machine Learning: </a:t>
            </a:r>
            <a:r>
              <a:rPr lang="en-US" dirty="0" smtClean="0"/>
              <a:t>2000-now</a:t>
            </a:r>
            <a:endParaRPr lang="en-US" dirty="0"/>
          </a:p>
          <a:p>
            <a:pPr lvl="1"/>
            <a:r>
              <a:rPr lang="en-US" dirty="0" smtClean="0"/>
              <a:t>Large </a:t>
            </a:r>
            <a:r>
              <a:rPr lang="en-US" dirty="0"/>
              <a:t>amount of spoken and textual data become available </a:t>
            </a:r>
            <a:endParaRPr lang="en-US" dirty="0" smtClean="0"/>
          </a:p>
          <a:p>
            <a:pPr lvl="1"/>
            <a:r>
              <a:rPr lang="en-US" dirty="0" smtClean="0"/>
              <a:t>Widespread </a:t>
            </a:r>
            <a:r>
              <a:rPr lang="en-US" dirty="0"/>
              <a:t>availability of high-performance computing </a:t>
            </a:r>
            <a:r>
              <a:rPr lang="en-US" dirty="0" smtClean="0"/>
              <a:t>systems</a:t>
            </a:r>
          </a:p>
          <a:p>
            <a:r>
              <a:rPr lang="en-US" dirty="0" smtClean="0"/>
              <a:t>The Domination of Neural Approaches: ~2015-now</a:t>
            </a:r>
            <a:r>
              <a:rPr lang="en-US" dirty="0"/>
              <a:t/>
            </a:r>
            <a:br>
              <a:rPr lang="en-US" dirty="0"/>
            </a:br>
            <a:endParaRPr lang="en-GB" dirty="0"/>
          </a:p>
        </p:txBody>
      </p:sp>
    </p:spTree>
    <p:extLst>
      <p:ext uri="{BB962C8B-B14F-4D97-AF65-F5344CB8AC3E}">
        <p14:creationId xmlns:p14="http://schemas.microsoft.com/office/powerpoint/2010/main" val="3204343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Dialogue systems</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770" r="12506"/>
          <a:stretch/>
        </p:blipFill>
        <p:spPr>
          <a:xfrm>
            <a:off x="392387" y="1559458"/>
            <a:ext cx="4246880" cy="4124374"/>
          </a:xfrm>
        </p:spPr>
      </p:pic>
      <p:sp>
        <p:nvSpPr>
          <p:cNvPr id="5" name="Rectangle 4"/>
          <p:cNvSpPr/>
          <p:nvPr/>
        </p:nvSpPr>
        <p:spPr>
          <a:xfrm>
            <a:off x="318347" y="6642556"/>
            <a:ext cx="3501813" cy="215444"/>
          </a:xfrm>
          <a:prstGeom prst="rect">
            <a:avLst/>
          </a:prstGeom>
        </p:spPr>
        <p:txBody>
          <a:bodyPr wrap="square">
            <a:spAutoFit/>
          </a:bodyPr>
          <a:lstStyle/>
          <a:p>
            <a:r>
              <a:rPr lang="en-GB" sz="800" dirty="0"/>
              <a:t>https://upload.wikimedia.org/wikipedia/commons/4/44/IOS_7_Siri.png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313" y="566713"/>
            <a:ext cx="3238120" cy="4663707"/>
          </a:xfrm>
          <a:prstGeom prst="rect">
            <a:avLst/>
          </a:prstGeom>
        </p:spPr>
      </p:pic>
      <p:sp>
        <p:nvSpPr>
          <p:cNvPr id="7" name="Rectangle 6"/>
          <p:cNvSpPr/>
          <p:nvPr/>
        </p:nvSpPr>
        <p:spPr>
          <a:xfrm>
            <a:off x="3894668" y="6642556"/>
            <a:ext cx="4199467" cy="215444"/>
          </a:xfrm>
          <a:prstGeom prst="rect">
            <a:avLst/>
          </a:prstGeom>
        </p:spPr>
        <p:txBody>
          <a:bodyPr wrap="square">
            <a:spAutoFit/>
          </a:bodyPr>
          <a:lstStyle/>
          <a:p>
            <a:r>
              <a:rPr lang="en-GB" sz="800" dirty="0"/>
              <a:t>https://commons.wikimedia.org/wiki/File:Cortana_start_screen_(yellow-white).png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209" y="26141"/>
            <a:ext cx="4438791" cy="3329093"/>
          </a:xfrm>
          <a:prstGeom prst="rect">
            <a:avLst/>
          </a:prstGeom>
        </p:spPr>
      </p:pic>
      <p:sp>
        <p:nvSpPr>
          <p:cNvPr id="9" name="Rectangle 8"/>
          <p:cNvSpPr/>
          <p:nvPr/>
        </p:nvSpPr>
        <p:spPr>
          <a:xfrm>
            <a:off x="7931573" y="6642556"/>
            <a:ext cx="4599093" cy="215444"/>
          </a:xfrm>
          <a:prstGeom prst="rect">
            <a:avLst/>
          </a:prstGeom>
        </p:spPr>
        <p:txBody>
          <a:bodyPr wrap="square">
            <a:spAutoFit/>
          </a:bodyPr>
          <a:lstStyle/>
          <a:p>
            <a:r>
              <a:rPr lang="en-GB" sz="800" dirty="0"/>
              <a:t>https://commons.wikimedia.org/wiki/File:Amazon_Alexa_-_Echo_Dot_(49675526278).jpg</a:t>
            </a:r>
          </a:p>
        </p:txBody>
      </p:sp>
    </p:spTree>
    <p:extLst>
      <p:ext uri="{BB962C8B-B14F-4D97-AF65-F5344CB8AC3E}">
        <p14:creationId xmlns:p14="http://schemas.microsoft.com/office/powerpoint/2010/main" val="2166438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695" y="386079"/>
            <a:ext cx="3916346" cy="5659120"/>
          </a:xfrm>
          <a:prstGeom prst="rect">
            <a:avLst/>
          </a:prstGeom>
          <a:ln>
            <a:solidFill>
              <a:schemeClr val="bg1">
                <a:lumMod val="50000"/>
              </a:schemeClr>
            </a:solidFill>
          </a:ln>
        </p:spPr>
      </p:pic>
      <p:pic>
        <p:nvPicPr>
          <p:cNvPr id="5" name="Picture 4"/>
          <p:cNvPicPr>
            <a:picLocks noChangeAspect="1"/>
          </p:cNvPicPr>
          <p:nvPr/>
        </p:nvPicPr>
        <p:blipFill>
          <a:blip r:embed="rId3"/>
          <a:stretch>
            <a:fillRect/>
          </a:stretch>
        </p:blipFill>
        <p:spPr>
          <a:xfrm>
            <a:off x="4814101" y="386079"/>
            <a:ext cx="2976111" cy="565912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8333361" y="386079"/>
            <a:ext cx="3371391" cy="5659120"/>
          </a:xfrm>
          <a:prstGeom prst="rect">
            <a:avLst/>
          </a:prstGeom>
          <a:ln>
            <a:solidFill>
              <a:schemeClr val="bg1">
                <a:lumMod val="50000"/>
              </a:schemeClr>
            </a:solidFill>
          </a:ln>
        </p:spPr>
      </p:pic>
    </p:spTree>
    <p:extLst>
      <p:ext uri="{BB962C8B-B14F-4D97-AF65-F5344CB8AC3E}">
        <p14:creationId xmlns:p14="http://schemas.microsoft.com/office/powerpoint/2010/main" val="1227580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Training Data Bias…</a:t>
            </a:r>
            <a:endParaRPr lang="en-GB" dirty="0"/>
          </a:p>
        </p:txBody>
      </p:sp>
      <p:pic>
        <p:nvPicPr>
          <p:cNvPr id="4" name="Grafik 3"/>
          <p:cNvPicPr>
            <a:picLocks noChangeAspect="1"/>
          </p:cNvPicPr>
          <p:nvPr/>
        </p:nvPicPr>
        <p:blipFill>
          <a:blip r:embed="rId2"/>
          <a:stretch>
            <a:fillRect/>
          </a:stretch>
        </p:blipFill>
        <p:spPr>
          <a:xfrm>
            <a:off x="3651337" y="1412776"/>
            <a:ext cx="5953254" cy="5445224"/>
          </a:xfrm>
          <a:prstGeom prst="rect">
            <a:avLst/>
          </a:prstGeom>
        </p:spPr>
      </p:pic>
      <p:sp>
        <p:nvSpPr>
          <p:cNvPr id="5" name="Rechteck 4"/>
          <p:cNvSpPr/>
          <p:nvPr/>
        </p:nvSpPr>
        <p:spPr>
          <a:xfrm>
            <a:off x="9665907" y="6457890"/>
            <a:ext cx="2416914" cy="400110"/>
          </a:xfrm>
          <a:prstGeom prst="rect">
            <a:avLst/>
          </a:prstGeom>
        </p:spPr>
        <p:txBody>
          <a:bodyPr wrap="square">
            <a:spAutoFit/>
          </a:bodyPr>
          <a:lstStyle/>
          <a:p>
            <a:r>
              <a:rPr lang="en-GB" sz="1000" dirty="0"/>
              <a:t>https://www.theverge.com/2016/3/24/11297050/tay-microsoft-chatbot-racist</a:t>
            </a:r>
          </a:p>
        </p:txBody>
      </p:sp>
    </p:spTree>
    <p:extLst>
      <p:ext uri="{BB962C8B-B14F-4D97-AF65-F5344CB8AC3E}">
        <p14:creationId xmlns:p14="http://schemas.microsoft.com/office/powerpoint/2010/main" val="5666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2A52CCB-F259-FA47-8885-EA4AA57C0321}"/>
              </a:ext>
            </a:extLst>
          </p:cNvPr>
          <p:cNvSpPr>
            <a:spLocks noGrp="1"/>
          </p:cNvSpPr>
          <p:nvPr>
            <p:ph type="title"/>
          </p:nvPr>
        </p:nvSpPr>
        <p:spPr/>
        <p:txBody>
          <a:bodyPr/>
          <a:lstStyle/>
          <a:p>
            <a:pPr>
              <a:defRPr/>
            </a:pPr>
            <a:r>
              <a:rPr lang="en-GB" dirty="0"/>
              <a:t>Course information</a:t>
            </a:r>
          </a:p>
        </p:txBody>
      </p:sp>
      <p:sp>
        <p:nvSpPr>
          <p:cNvPr id="10243" name="Textplatzhalter 4"/>
          <p:cNvSpPr>
            <a:spLocks noGrp="1" noChangeArrowheads="1"/>
          </p:cNvSpPr>
          <p:nvPr>
            <p:ph type="body" idx="1"/>
          </p:nvPr>
        </p:nvSpPr>
        <p:spPr/>
        <p:txBody>
          <a:bodyPr/>
          <a:lstStyle/>
          <a:p>
            <a:endParaRPr lang="en-GB" altLang="de-DE" smtClean="0"/>
          </a:p>
        </p:txBody>
      </p:sp>
    </p:spTree>
    <p:extLst>
      <p:ext uri="{BB962C8B-B14F-4D97-AF65-F5344CB8AC3E}">
        <p14:creationId xmlns:p14="http://schemas.microsoft.com/office/powerpoint/2010/main" val="3784512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Debater</a:t>
            </a:r>
            <a:endParaRPr lang="en-GB" dirty="0"/>
          </a:p>
        </p:txBody>
      </p:sp>
      <p:sp>
        <p:nvSpPr>
          <p:cNvPr id="4" name="TextBox 3"/>
          <p:cNvSpPr txBox="1"/>
          <p:nvPr/>
        </p:nvSpPr>
        <p:spPr>
          <a:xfrm>
            <a:off x="5467739" y="5803641"/>
            <a:ext cx="6802016" cy="646331"/>
          </a:xfrm>
          <a:prstGeom prst="rect">
            <a:avLst/>
          </a:prstGeom>
          <a:noFill/>
        </p:spPr>
        <p:txBody>
          <a:bodyPr wrap="square" rtlCol="0">
            <a:spAutoFit/>
          </a:bodyPr>
          <a:lstStyle/>
          <a:p>
            <a:r>
              <a:rPr lang="en-GB" dirty="0"/>
              <a:t>Highlights: </a:t>
            </a:r>
            <a:r>
              <a:rPr lang="en-GB" dirty="0">
                <a:hlinkClick r:id="rId2"/>
              </a:rPr>
              <a:t>https://</a:t>
            </a:r>
            <a:r>
              <a:rPr lang="en-GB" dirty="0" smtClean="0">
                <a:hlinkClick r:id="rId2"/>
              </a:rPr>
              <a:t>www.youtube.com/watch?v=nJXcFtY9cWY</a:t>
            </a:r>
            <a:r>
              <a:rPr lang="en-GB" dirty="0" smtClean="0"/>
              <a:t> </a:t>
            </a:r>
          </a:p>
          <a:p>
            <a:r>
              <a:rPr lang="en-GB" dirty="0"/>
              <a:t>Full debate: </a:t>
            </a:r>
            <a:r>
              <a:rPr lang="en-GB" dirty="0">
                <a:hlinkClick r:id="rId3"/>
              </a:rPr>
              <a:t>https://www.youtube.com/watch?v=-</a:t>
            </a:r>
            <a:r>
              <a:rPr lang="en-GB" dirty="0" smtClean="0">
                <a:hlinkClick r:id="rId3"/>
              </a:rPr>
              <a:t>d4Uj9ViP9o</a:t>
            </a:r>
            <a:r>
              <a:rPr lang="en-GB" dirty="0" smtClean="0"/>
              <a:t>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05" y="1408922"/>
            <a:ext cx="5048048" cy="4230264"/>
          </a:xfrm>
          <a:prstGeom prst="rect">
            <a:avLst/>
          </a:prstGeom>
        </p:spPr>
      </p:pic>
      <p:sp>
        <p:nvSpPr>
          <p:cNvPr id="6" name="Rectangle 5"/>
          <p:cNvSpPr/>
          <p:nvPr/>
        </p:nvSpPr>
        <p:spPr>
          <a:xfrm>
            <a:off x="7203233" y="6614426"/>
            <a:ext cx="4966996" cy="215444"/>
          </a:xfrm>
          <a:prstGeom prst="rect">
            <a:avLst/>
          </a:prstGeom>
        </p:spPr>
        <p:txBody>
          <a:bodyPr wrap="square">
            <a:spAutoFit/>
          </a:bodyPr>
          <a:lstStyle/>
          <a:p>
            <a:r>
              <a:rPr lang="en-GB" sz="800" dirty="0"/>
              <a:t>https://www.research.ibm.com/artificial-intelligence/project-debater/live/images/leadspace-livedebate.jpg</a:t>
            </a:r>
          </a:p>
        </p:txBody>
      </p:sp>
    </p:spTree>
    <p:extLst>
      <p:ext uri="{BB962C8B-B14F-4D97-AF65-F5344CB8AC3E}">
        <p14:creationId xmlns:p14="http://schemas.microsoft.com/office/powerpoint/2010/main" val="2005778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LDo5riz6o"/>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86452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9565"/>
            <a:ext cx="12192000" cy="6867565"/>
          </a:xfrm>
          <a:prstGeom prst="rect">
            <a:avLst/>
          </a:prstGeom>
        </p:spPr>
      </p:pic>
      <p:sp>
        <p:nvSpPr>
          <p:cNvPr id="5" name="Rectangle 4"/>
          <p:cNvSpPr/>
          <p:nvPr/>
        </p:nvSpPr>
        <p:spPr>
          <a:xfrm>
            <a:off x="0" y="6544862"/>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1060974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90" y="1001392"/>
            <a:ext cx="12218485" cy="4667885"/>
          </a:xfrm>
          <a:prstGeom prst="rect">
            <a:avLst/>
          </a:prstGeom>
        </p:spPr>
      </p:pic>
      <p:sp>
        <p:nvSpPr>
          <p:cNvPr id="5" name="Rectangle 4"/>
          <p:cNvSpPr/>
          <p:nvPr/>
        </p:nvSpPr>
        <p:spPr>
          <a:xfrm>
            <a:off x="0" y="5271478"/>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1406473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8739"/>
            <a:ext cx="12192000" cy="6615077"/>
          </a:xfrm>
          <a:prstGeom prst="rect">
            <a:avLst/>
          </a:prstGeom>
        </p:spPr>
      </p:pic>
      <p:sp>
        <p:nvSpPr>
          <p:cNvPr id="5" name="Rectangle 4"/>
          <p:cNvSpPr/>
          <p:nvPr/>
        </p:nvSpPr>
        <p:spPr>
          <a:xfrm>
            <a:off x="0" y="6544862"/>
            <a:ext cx="4802293" cy="253738"/>
          </a:xfrm>
          <a:prstGeom prst="rect">
            <a:avLst/>
          </a:prstGeom>
        </p:spPr>
        <p:txBody>
          <a:bodyPr wrap="square">
            <a:spAutoFit/>
          </a:bodyPr>
          <a:lstStyle/>
          <a:p>
            <a:r>
              <a:rPr lang="en-GB" sz="1000" dirty="0"/>
              <a:t>https://www.research.ibm.com/artificial-intelligence/project-debater/how-it-works/</a:t>
            </a:r>
          </a:p>
        </p:txBody>
      </p:sp>
    </p:spTree>
    <p:extLst>
      <p:ext uri="{BB962C8B-B14F-4D97-AF65-F5344CB8AC3E}">
        <p14:creationId xmlns:p14="http://schemas.microsoft.com/office/powerpoint/2010/main" val="4137609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GPT-3</a:t>
            </a:r>
            <a:endParaRPr lang="en-GB" dirty="0"/>
          </a:p>
        </p:txBody>
      </p:sp>
      <p:sp>
        <p:nvSpPr>
          <p:cNvPr id="8" name="Content Placeholder 7"/>
          <p:cNvSpPr>
            <a:spLocks noGrp="1"/>
          </p:cNvSpPr>
          <p:nvPr>
            <p:ph idx="1"/>
          </p:nvPr>
        </p:nvSpPr>
        <p:spPr>
          <a:xfrm>
            <a:off x="838200" y="1825625"/>
            <a:ext cx="2805853" cy="4179968"/>
          </a:xfrm>
        </p:spPr>
        <p:txBody>
          <a:bodyPr/>
          <a:lstStyle/>
          <a:p>
            <a:pPr marL="0" indent="0">
              <a:buNone/>
            </a:pPr>
            <a:r>
              <a:rPr lang="en-US" dirty="0"/>
              <a:t>Language model with 175 billion parameters</a:t>
            </a:r>
            <a:endParaRPr lang="en-GB" dirty="0"/>
          </a:p>
          <a:p>
            <a:pPr marL="0" indent="0">
              <a:buNone/>
            </a:pPr>
            <a:endParaRPr lang="en-GB" dirty="0"/>
          </a:p>
        </p:txBody>
      </p:sp>
      <p:pic>
        <p:nvPicPr>
          <p:cNvPr id="4" name="Picture 3"/>
          <p:cNvPicPr>
            <a:picLocks noChangeAspect="1"/>
          </p:cNvPicPr>
          <p:nvPr/>
        </p:nvPicPr>
        <p:blipFill>
          <a:blip r:embed="rId3"/>
          <a:stretch>
            <a:fillRect/>
          </a:stretch>
        </p:blipFill>
        <p:spPr>
          <a:xfrm>
            <a:off x="3833495" y="191607"/>
            <a:ext cx="7735147" cy="4544646"/>
          </a:xfrm>
          <a:prstGeom prst="rect">
            <a:avLst/>
          </a:prstGeom>
        </p:spPr>
      </p:pic>
      <p:sp>
        <p:nvSpPr>
          <p:cNvPr id="5" name="Rectangle 4"/>
          <p:cNvSpPr/>
          <p:nvPr/>
        </p:nvSpPr>
        <p:spPr>
          <a:xfrm>
            <a:off x="9825839" y="6581001"/>
            <a:ext cx="2366161" cy="276999"/>
          </a:xfrm>
          <a:prstGeom prst="rect">
            <a:avLst/>
          </a:prstGeom>
        </p:spPr>
        <p:txBody>
          <a:bodyPr wrap="none">
            <a:spAutoFit/>
          </a:bodyPr>
          <a:lstStyle/>
          <a:p>
            <a:r>
              <a:rPr lang="en-GB" sz="1200" dirty="0"/>
              <a:t>https://arxiv.org/abs/2005.14165</a:t>
            </a:r>
          </a:p>
        </p:txBody>
      </p:sp>
      <p:pic>
        <p:nvPicPr>
          <p:cNvPr id="7" name="Picture 6"/>
          <p:cNvPicPr>
            <a:picLocks noChangeAspect="1"/>
          </p:cNvPicPr>
          <p:nvPr/>
        </p:nvPicPr>
        <p:blipFill>
          <a:blip r:embed="rId4"/>
          <a:stretch>
            <a:fillRect/>
          </a:stretch>
        </p:blipFill>
        <p:spPr>
          <a:xfrm>
            <a:off x="5804535" y="4838700"/>
            <a:ext cx="3562350" cy="2019300"/>
          </a:xfrm>
          <a:prstGeom prst="rect">
            <a:avLst/>
          </a:prstGeom>
        </p:spPr>
      </p:pic>
      <p:sp>
        <p:nvSpPr>
          <p:cNvPr id="9" name="TextBox 8"/>
          <p:cNvSpPr txBox="1"/>
          <p:nvPr/>
        </p:nvSpPr>
        <p:spPr>
          <a:xfrm>
            <a:off x="4795520" y="5682427"/>
            <a:ext cx="1456266" cy="646331"/>
          </a:xfrm>
          <a:prstGeom prst="rect">
            <a:avLst/>
          </a:prstGeom>
          <a:noFill/>
        </p:spPr>
        <p:txBody>
          <a:bodyPr wrap="square" rtlCol="0">
            <a:spAutoFit/>
          </a:bodyPr>
          <a:lstStyle/>
          <a:p>
            <a:r>
              <a:rPr lang="en-GB" dirty="0" smtClean="0"/>
              <a:t>Training datasets</a:t>
            </a:r>
            <a:endParaRPr lang="en-GB" dirty="0"/>
          </a:p>
        </p:txBody>
      </p:sp>
    </p:spTree>
    <p:extLst>
      <p:ext uri="{BB962C8B-B14F-4D97-AF65-F5344CB8AC3E}">
        <p14:creationId xmlns:p14="http://schemas.microsoft.com/office/powerpoint/2010/main" val="3754802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9683"/>
            <a:ext cx="10515600" cy="4179968"/>
          </a:xfrm>
        </p:spPr>
        <p:txBody>
          <a:bodyPr/>
          <a:lstStyle/>
          <a:p>
            <a:pPr marL="0" indent="0">
              <a:buNone/>
            </a:pPr>
            <a:r>
              <a:rPr lang="en-GB" dirty="0" smtClean="0"/>
              <a:t>Correcting </a:t>
            </a:r>
            <a:br>
              <a:rPr lang="en-GB" dirty="0" smtClean="0"/>
            </a:br>
            <a:r>
              <a:rPr lang="en-GB" dirty="0" smtClean="0"/>
              <a:t>English</a:t>
            </a:r>
            <a:endParaRPr lang="en-GB" dirty="0"/>
          </a:p>
        </p:txBody>
      </p:sp>
      <p:pic>
        <p:nvPicPr>
          <p:cNvPr id="4" name="Picture 3"/>
          <p:cNvPicPr>
            <a:picLocks noChangeAspect="1"/>
          </p:cNvPicPr>
          <p:nvPr/>
        </p:nvPicPr>
        <p:blipFill>
          <a:blip r:embed="rId3"/>
          <a:stretch>
            <a:fillRect/>
          </a:stretch>
        </p:blipFill>
        <p:spPr>
          <a:xfrm>
            <a:off x="3281043" y="92975"/>
            <a:ext cx="8655262" cy="6744706"/>
          </a:xfrm>
          <a:prstGeom prst="rect">
            <a:avLst/>
          </a:prstGeom>
        </p:spPr>
      </p:pic>
    </p:spTree>
    <p:extLst>
      <p:ext uri="{BB962C8B-B14F-4D97-AF65-F5344CB8AC3E}">
        <p14:creationId xmlns:p14="http://schemas.microsoft.com/office/powerpoint/2010/main" val="1858302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1" y="470958"/>
            <a:ext cx="10515600" cy="4179968"/>
          </a:xfrm>
        </p:spPr>
        <p:txBody>
          <a:bodyPr/>
          <a:lstStyle/>
          <a:p>
            <a:pPr marL="0" indent="0">
              <a:buNone/>
            </a:pPr>
            <a:r>
              <a:rPr lang="en-GB" dirty="0" smtClean="0"/>
              <a:t>News</a:t>
            </a:r>
            <a:br>
              <a:rPr lang="en-GB" dirty="0" smtClean="0"/>
            </a:br>
            <a:r>
              <a:rPr lang="en-GB" dirty="0" smtClean="0"/>
              <a:t>Article</a:t>
            </a:r>
            <a:br>
              <a:rPr lang="en-GB" dirty="0" smtClean="0"/>
            </a:br>
            <a:r>
              <a:rPr lang="en-GB" dirty="0" smtClean="0"/>
              <a:t>Generation</a:t>
            </a:r>
            <a:endParaRPr lang="en-GB" dirty="0"/>
          </a:p>
        </p:txBody>
      </p:sp>
      <p:pic>
        <p:nvPicPr>
          <p:cNvPr id="4" name="Picture 3"/>
          <p:cNvPicPr>
            <a:picLocks noChangeAspect="1"/>
          </p:cNvPicPr>
          <p:nvPr/>
        </p:nvPicPr>
        <p:blipFill rotWithShape="1">
          <a:blip r:embed="rId3"/>
          <a:srcRect l="2499"/>
          <a:stretch/>
        </p:blipFill>
        <p:spPr>
          <a:xfrm>
            <a:off x="2418077" y="150919"/>
            <a:ext cx="9834880" cy="6610350"/>
          </a:xfrm>
          <a:prstGeom prst="rect">
            <a:avLst/>
          </a:prstGeom>
        </p:spPr>
      </p:pic>
    </p:spTree>
    <p:extLst>
      <p:ext uri="{BB962C8B-B14F-4D97-AF65-F5344CB8AC3E}">
        <p14:creationId xmlns:p14="http://schemas.microsoft.com/office/powerpoint/2010/main" val="3873920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7"/>
          <a:stretch/>
        </p:blipFill>
        <p:spPr>
          <a:xfrm>
            <a:off x="2506133" y="507367"/>
            <a:ext cx="9808210" cy="5924550"/>
          </a:xfrm>
          <a:prstGeom prst="rect">
            <a:avLst/>
          </a:prstGeom>
        </p:spPr>
      </p:pic>
    </p:spTree>
    <p:extLst>
      <p:ext uri="{BB962C8B-B14F-4D97-AF65-F5344CB8AC3E}">
        <p14:creationId xmlns:p14="http://schemas.microsoft.com/office/powerpoint/2010/main" val="3858362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1362" y="2547937"/>
            <a:ext cx="5629275" cy="1762125"/>
          </a:xfrm>
          <a:prstGeom prst="rect">
            <a:avLst/>
          </a:prstGeom>
        </p:spPr>
      </p:pic>
      <p:sp>
        <p:nvSpPr>
          <p:cNvPr id="6" name="Rectangle 5"/>
          <p:cNvSpPr/>
          <p:nvPr/>
        </p:nvSpPr>
        <p:spPr>
          <a:xfrm>
            <a:off x="3400679" y="4310062"/>
            <a:ext cx="5305748" cy="369332"/>
          </a:xfrm>
          <a:prstGeom prst="rect">
            <a:avLst/>
          </a:prstGeom>
        </p:spPr>
        <p:txBody>
          <a:bodyPr wrap="none">
            <a:spAutoFit/>
          </a:bodyPr>
          <a:lstStyle/>
          <a:p>
            <a:r>
              <a:rPr lang="en-GB" dirty="0">
                <a:hlinkClick r:id="rId3"/>
              </a:rPr>
              <a:t>https://</a:t>
            </a:r>
            <a:r>
              <a:rPr lang="en-GB" dirty="0" smtClean="0">
                <a:hlinkClick r:id="rId3"/>
              </a:rPr>
              <a:t>twitter.com/i/status/1291165311329341440</a:t>
            </a:r>
            <a:r>
              <a:rPr lang="en-GB" dirty="0" smtClean="0"/>
              <a:t> </a:t>
            </a:r>
            <a:endParaRPr lang="en-GB" dirty="0"/>
          </a:p>
        </p:txBody>
      </p:sp>
      <p:sp>
        <p:nvSpPr>
          <p:cNvPr id="7" name="Titel 1"/>
          <p:cNvSpPr>
            <a:spLocks noGrp="1"/>
          </p:cNvSpPr>
          <p:nvPr>
            <p:ph type="title"/>
          </p:nvPr>
        </p:nvSpPr>
        <p:spPr>
          <a:xfrm>
            <a:off x="838200" y="365125"/>
            <a:ext cx="10515600" cy="1325563"/>
          </a:xfrm>
        </p:spPr>
        <p:txBody>
          <a:bodyPr/>
          <a:lstStyle/>
          <a:p>
            <a:r>
              <a:rPr lang="en-GB" dirty="0" smtClean="0"/>
              <a:t>Training Data Bias…</a:t>
            </a:r>
            <a:endParaRPr lang="en-GB" dirty="0"/>
          </a:p>
        </p:txBody>
      </p:sp>
    </p:spTree>
    <p:extLst>
      <p:ext uri="{BB962C8B-B14F-4D97-AF65-F5344CB8AC3E}">
        <p14:creationId xmlns:p14="http://schemas.microsoft.com/office/powerpoint/2010/main" val="112255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noChangeArrowheads="1"/>
          </p:cNvSpPr>
          <p:nvPr>
            <p:ph type="title"/>
          </p:nvPr>
        </p:nvSpPr>
        <p:spPr/>
        <p:txBody>
          <a:bodyPr/>
          <a:lstStyle/>
          <a:p>
            <a:r>
              <a:rPr lang="en-GB" altLang="de-DE" smtClean="0"/>
              <a:t>Lecturers</a:t>
            </a:r>
          </a:p>
        </p:txBody>
      </p:sp>
      <p:sp>
        <p:nvSpPr>
          <p:cNvPr id="11267" name="Textfeld 4"/>
          <p:cNvSpPr txBox="1">
            <a:spLocks noChangeArrowheads="1"/>
          </p:cNvSpPr>
          <p:nvPr/>
        </p:nvSpPr>
        <p:spPr bwMode="auto">
          <a:xfrm>
            <a:off x="3966272" y="4607070"/>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a:latin typeface="Calibri" panose="020F0502020204030204" pitchFamily="34" charset="0"/>
              </a:rPr>
              <a:t>Florina </a:t>
            </a:r>
            <a:r>
              <a:rPr lang="en-GB" altLang="de-DE" sz="1800" dirty="0" err="1">
                <a:latin typeface="Calibri" panose="020F0502020204030204" pitchFamily="34" charset="0"/>
              </a:rPr>
              <a:t>Piroi</a:t>
            </a:r>
            <a:endParaRPr lang="en-GB" altLang="de-DE" sz="1800" dirty="0">
              <a:latin typeface="Calibri" panose="020F0502020204030204" pitchFamily="34" charset="0"/>
            </a:endParaRPr>
          </a:p>
        </p:txBody>
      </p:sp>
      <p:pic>
        <p:nvPicPr>
          <p:cNvPr id="11268" name="Grafik 5"/>
          <p:cNvPicPr>
            <a:picLocks noChangeAspect="1"/>
          </p:cNvPicPr>
          <p:nvPr/>
        </p:nvPicPr>
        <p:blipFill>
          <a:blip r:embed="rId3">
            <a:extLst>
              <a:ext uri="{28A0092B-C50C-407E-A947-70E740481C1C}">
                <a14:useLocalDpi xmlns:a14="http://schemas.microsoft.com/office/drawing/2010/main" val="0"/>
              </a:ext>
            </a:extLst>
          </a:blip>
          <a:srcRect l="10619" r="19383"/>
          <a:stretch>
            <a:fillRect/>
          </a:stretch>
        </p:blipFill>
        <p:spPr bwMode="auto">
          <a:xfrm>
            <a:off x="1651792" y="1733696"/>
            <a:ext cx="20161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feld 6"/>
          <p:cNvSpPr txBox="1">
            <a:spLocks noChangeArrowheads="1"/>
          </p:cNvSpPr>
          <p:nvPr/>
        </p:nvSpPr>
        <p:spPr bwMode="auto">
          <a:xfrm>
            <a:off x="1595503" y="4607070"/>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a:latin typeface="Calibri" panose="020F0502020204030204" pitchFamily="34" charset="0"/>
              </a:rPr>
              <a:t>Allan </a:t>
            </a:r>
            <a:r>
              <a:rPr lang="en-GB" altLang="de-DE" sz="1800" dirty="0" err="1">
                <a:latin typeface="Calibri" panose="020F0502020204030204" pitchFamily="34" charset="0"/>
              </a:rPr>
              <a:t>Hanbury</a:t>
            </a:r>
            <a:endParaRPr lang="en-GB" altLang="de-DE" sz="1800" dirty="0">
              <a:latin typeface="Calibri" panose="020F0502020204030204" pitchFamily="34" charset="0"/>
            </a:endParaRPr>
          </a:p>
        </p:txBody>
      </p:sp>
      <p:pic>
        <p:nvPicPr>
          <p:cNvPr id="1127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0072" y="1733696"/>
            <a:ext cx="1984375"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4302" r="10345"/>
          <a:stretch/>
        </p:blipFill>
        <p:spPr>
          <a:xfrm>
            <a:off x="6095109" y="1751158"/>
            <a:ext cx="2165173" cy="2873375"/>
          </a:xfrm>
          <a:prstGeom prst="rect">
            <a:avLst/>
          </a:prstGeom>
        </p:spPr>
      </p:pic>
      <p:sp>
        <p:nvSpPr>
          <p:cNvPr id="9" name="Textfeld 4"/>
          <p:cNvSpPr txBox="1">
            <a:spLocks noChangeArrowheads="1"/>
          </p:cNvSpPr>
          <p:nvPr/>
        </p:nvSpPr>
        <p:spPr bwMode="auto">
          <a:xfrm>
            <a:off x="6168135" y="4624533"/>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err="1" smtClean="0">
                <a:latin typeface="Calibri" panose="020F0502020204030204" pitchFamily="34" charset="0"/>
              </a:rPr>
              <a:t>Gábor</a:t>
            </a:r>
            <a:r>
              <a:rPr lang="en-GB" altLang="de-DE" sz="1800" dirty="0" smtClean="0">
                <a:latin typeface="Calibri" panose="020F0502020204030204" pitchFamily="34" charset="0"/>
              </a:rPr>
              <a:t> </a:t>
            </a:r>
            <a:r>
              <a:rPr lang="en-GB" altLang="de-DE" sz="1800" dirty="0" err="1" smtClean="0">
                <a:latin typeface="Calibri" panose="020F0502020204030204" pitchFamily="34" charset="0"/>
              </a:rPr>
              <a:t>Recski</a:t>
            </a:r>
            <a:endParaRPr lang="en-GB" altLang="de-DE" sz="1800" dirty="0">
              <a:latin typeface="Calibri" panose="020F0502020204030204" pitchFamily="34" charset="0"/>
            </a:endParaRPr>
          </a:p>
        </p:txBody>
      </p:sp>
      <p:sp>
        <p:nvSpPr>
          <p:cNvPr id="12" name="Textfeld 6"/>
          <p:cNvSpPr txBox="1">
            <a:spLocks noChangeArrowheads="1"/>
          </p:cNvSpPr>
          <p:nvPr/>
        </p:nvSpPr>
        <p:spPr bwMode="auto">
          <a:xfrm>
            <a:off x="8530960" y="4607070"/>
            <a:ext cx="2052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SzPct val="75000"/>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SzPct val="5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50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SzTx/>
              <a:buFontTx/>
              <a:buNone/>
            </a:pPr>
            <a:r>
              <a:rPr lang="en-GB" altLang="de-DE" sz="1800" dirty="0" err="1" smtClean="0">
                <a:latin typeface="Calibri" panose="020F0502020204030204" pitchFamily="34" charset="0"/>
              </a:rPr>
              <a:t>Ádám</a:t>
            </a:r>
            <a:r>
              <a:rPr lang="en-GB" altLang="de-DE" sz="1800" dirty="0">
                <a:latin typeface="Calibri" panose="020F0502020204030204" pitchFamily="34" charset="0"/>
              </a:rPr>
              <a:t> </a:t>
            </a:r>
            <a:r>
              <a:rPr lang="en-GB" altLang="de-DE" sz="1800" dirty="0" err="1" smtClean="0">
                <a:latin typeface="Calibri" panose="020F0502020204030204" pitchFamily="34" charset="0"/>
              </a:rPr>
              <a:t>Kovács</a:t>
            </a:r>
            <a:endParaRPr lang="en-GB" altLang="de-DE" sz="1800" dirty="0">
              <a:latin typeface="Calibri" panose="020F0502020204030204" pitchFamily="34" charset="0"/>
            </a:endParaRPr>
          </a:p>
        </p:txBody>
      </p:sp>
      <p:pic>
        <p:nvPicPr>
          <p:cNvPr id="11" name="Picture 2"/>
          <p:cNvPicPr>
            <a:picLocks noChangeAspect="1"/>
          </p:cNvPicPr>
          <p:nvPr/>
        </p:nvPicPr>
        <p:blipFill rotWithShape="1">
          <a:blip r:embed="rId6">
            <a:extLst>
              <a:ext uri="{28A0092B-C50C-407E-A947-70E740481C1C}">
                <a14:useLocalDpi xmlns:a14="http://schemas.microsoft.com/office/drawing/2010/main" val="0"/>
              </a:ext>
            </a:extLst>
          </a:blip>
          <a:srcRect l="2020" r="4505"/>
          <a:stretch/>
        </p:blipFill>
        <p:spPr bwMode="auto">
          <a:xfrm>
            <a:off x="8480944" y="1744437"/>
            <a:ext cx="2152671" cy="288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6624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NLP and Climate Change</a:t>
            </a:r>
            <a:endParaRPr lang="en-GB" dirty="0"/>
          </a:p>
        </p:txBody>
      </p:sp>
      <p:sp>
        <p:nvSpPr>
          <p:cNvPr id="4" name="Rectangle 3"/>
          <p:cNvSpPr/>
          <p:nvPr/>
        </p:nvSpPr>
        <p:spPr>
          <a:xfrm>
            <a:off x="9825839" y="6581001"/>
            <a:ext cx="2366161" cy="276999"/>
          </a:xfrm>
          <a:prstGeom prst="rect">
            <a:avLst/>
          </a:prstGeom>
        </p:spPr>
        <p:txBody>
          <a:bodyPr wrap="none">
            <a:spAutoFit/>
          </a:bodyPr>
          <a:lstStyle/>
          <a:p>
            <a:r>
              <a:rPr lang="en-GB" sz="1200" dirty="0"/>
              <a:t>https://arxiv.org/abs/1906.02243</a:t>
            </a:r>
          </a:p>
        </p:txBody>
      </p:sp>
      <p:pic>
        <p:nvPicPr>
          <p:cNvPr id="6" name="Picture 5"/>
          <p:cNvPicPr>
            <a:picLocks noChangeAspect="1"/>
          </p:cNvPicPr>
          <p:nvPr/>
        </p:nvPicPr>
        <p:blipFill>
          <a:blip r:embed="rId3"/>
          <a:stretch>
            <a:fillRect/>
          </a:stretch>
        </p:blipFill>
        <p:spPr>
          <a:xfrm>
            <a:off x="6174105" y="1952518"/>
            <a:ext cx="5695950" cy="4524375"/>
          </a:xfrm>
          <a:prstGeom prst="rect">
            <a:avLst/>
          </a:prstGeom>
        </p:spPr>
      </p:pic>
      <p:pic>
        <p:nvPicPr>
          <p:cNvPr id="7" name="Picture 6"/>
          <p:cNvPicPr>
            <a:picLocks noChangeAspect="1"/>
          </p:cNvPicPr>
          <p:nvPr/>
        </p:nvPicPr>
        <p:blipFill>
          <a:blip r:embed="rId4"/>
          <a:stretch>
            <a:fillRect/>
          </a:stretch>
        </p:blipFill>
        <p:spPr>
          <a:xfrm>
            <a:off x="323110" y="1368530"/>
            <a:ext cx="5969318" cy="1798887"/>
          </a:xfrm>
          <a:prstGeom prst="rect">
            <a:avLst/>
          </a:prstGeom>
        </p:spPr>
      </p:pic>
      <p:sp>
        <p:nvSpPr>
          <p:cNvPr id="3" name="TextBox 2"/>
          <p:cNvSpPr txBox="1"/>
          <p:nvPr/>
        </p:nvSpPr>
        <p:spPr>
          <a:xfrm>
            <a:off x="5329237" y="3152248"/>
            <a:ext cx="1533525" cy="276999"/>
          </a:xfrm>
          <a:prstGeom prst="rect">
            <a:avLst/>
          </a:prstGeom>
          <a:noFill/>
        </p:spPr>
        <p:txBody>
          <a:bodyPr wrap="square" rtlCol="0">
            <a:spAutoFit/>
          </a:bodyPr>
          <a:lstStyle/>
          <a:p>
            <a:r>
              <a:rPr lang="en-GB" sz="1200" dirty="0" smtClean="0"/>
              <a:t>June 2019</a:t>
            </a:r>
            <a:endParaRPr lang="en-GB" sz="1200" dirty="0"/>
          </a:p>
        </p:txBody>
      </p:sp>
    </p:spTree>
    <p:extLst>
      <p:ext uri="{BB962C8B-B14F-4D97-AF65-F5344CB8AC3E}">
        <p14:creationId xmlns:p14="http://schemas.microsoft.com/office/powerpoint/2010/main" val="117628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dirty="0" smtClean="0"/>
              <a:t>Neural approaches are big in NLP at the moment</a:t>
            </a:r>
          </a:p>
          <a:p>
            <a:endParaRPr lang="en-GB" dirty="0"/>
          </a:p>
          <a:p>
            <a:r>
              <a:rPr lang="en-GB" dirty="0" smtClean="0"/>
              <a:t>Beware of bias</a:t>
            </a:r>
          </a:p>
          <a:p>
            <a:endParaRPr lang="en-GB" dirty="0"/>
          </a:p>
          <a:p>
            <a:r>
              <a:rPr lang="en-GB" dirty="0" smtClean="0"/>
              <a:t>NLP can be bad for the climate</a:t>
            </a:r>
            <a:endParaRPr lang="en-GB" dirty="0"/>
          </a:p>
        </p:txBody>
      </p:sp>
    </p:spTree>
    <p:extLst>
      <p:ext uri="{BB962C8B-B14F-4D97-AF65-F5344CB8AC3E}">
        <p14:creationId xmlns:p14="http://schemas.microsoft.com/office/powerpoint/2010/main" val="98294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3"/>
          <p:cNvSpPr>
            <a:spLocks noGrp="1" noChangeArrowheads="1"/>
          </p:cNvSpPr>
          <p:nvPr>
            <p:ph type="title"/>
          </p:nvPr>
        </p:nvSpPr>
        <p:spPr/>
        <p:txBody>
          <a:bodyPr/>
          <a:lstStyle/>
          <a:p>
            <a:r>
              <a:rPr lang="en-GB" altLang="de-DE" smtClean="0"/>
              <a:t>Lecture Schedule</a:t>
            </a:r>
          </a:p>
        </p:txBody>
      </p:sp>
      <p:sp>
        <p:nvSpPr>
          <p:cNvPr id="13315" name="Inhaltsplatzhalter 4"/>
          <p:cNvSpPr>
            <a:spLocks noGrp="1" noChangeArrowheads="1"/>
          </p:cNvSpPr>
          <p:nvPr>
            <p:ph idx="1"/>
          </p:nvPr>
        </p:nvSpPr>
        <p:spPr>
          <a:xfrm>
            <a:off x="838200" y="1335418"/>
            <a:ext cx="10515600" cy="5039067"/>
          </a:xfrm>
        </p:spPr>
        <p:txBody>
          <a:bodyPr>
            <a:normAutofit fontScale="92500" lnSpcReduction="20000"/>
          </a:bodyPr>
          <a:lstStyle/>
          <a:p>
            <a:r>
              <a:rPr lang="en-US" altLang="de-DE" dirty="0" smtClean="0"/>
              <a:t>Course Information, Introduction to NLP [</a:t>
            </a:r>
            <a:r>
              <a:rPr lang="en-US" altLang="de-DE" dirty="0" err="1" smtClean="0"/>
              <a:t>Hanbury</a:t>
            </a:r>
            <a:r>
              <a:rPr lang="en-US" altLang="de-DE" dirty="0" smtClean="0"/>
              <a:t>] </a:t>
            </a:r>
            <a:r>
              <a:rPr lang="en-US" altLang="de-DE" dirty="0" smtClean="0"/>
              <a:t>(8.10.2021)</a:t>
            </a:r>
            <a:endParaRPr lang="en-US" altLang="de-DE" dirty="0" smtClean="0"/>
          </a:p>
          <a:p>
            <a:r>
              <a:rPr lang="en-US" altLang="de-DE" dirty="0" smtClean="0"/>
              <a:t>Text Processing [</a:t>
            </a:r>
            <a:r>
              <a:rPr lang="en-US" altLang="de-DE" dirty="0" err="1" smtClean="0"/>
              <a:t>Recski</a:t>
            </a:r>
            <a:r>
              <a:rPr lang="en-US" altLang="de-DE" dirty="0" smtClean="0"/>
              <a:t>] (15.10.2021)</a:t>
            </a:r>
            <a:endParaRPr lang="en-US" altLang="de-DE" dirty="0" smtClean="0"/>
          </a:p>
          <a:p>
            <a:r>
              <a:rPr lang="en-US" altLang="de-DE" dirty="0" smtClean="0"/>
              <a:t>Text </a:t>
            </a:r>
            <a:r>
              <a:rPr lang="en-US" altLang="de-DE" dirty="0" smtClean="0"/>
              <a:t>Classification </a:t>
            </a:r>
            <a:r>
              <a:rPr lang="en-US" altLang="de-DE" dirty="0" smtClean="0"/>
              <a:t>[</a:t>
            </a:r>
            <a:r>
              <a:rPr lang="en-US" altLang="de-DE" dirty="0" err="1" smtClean="0"/>
              <a:t>Recski</a:t>
            </a:r>
            <a:r>
              <a:rPr lang="en-US" altLang="de-DE" dirty="0" smtClean="0"/>
              <a:t>] (22.10.2021) </a:t>
            </a:r>
            <a:endParaRPr lang="en-US" altLang="de-DE" dirty="0" smtClean="0"/>
          </a:p>
          <a:p>
            <a:r>
              <a:rPr lang="en-US" altLang="de-DE" dirty="0" smtClean="0"/>
              <a:t>Deep Learning for NLP [</a:t>
            </a:r>
            <a:r>
              <a:rPr lang="en-US" altLang="de-DE" dirty="0" err="1" smtClean="0"/>
              <a:t>Piroi</a:t>
            </a:r>
            <a:r>
              <a:rPr lang="en-US" altLang="de-DE" dirty="0" smtClean="0"/>
              <a:t>] (29.10.2021)</a:t>
            </a:r>
          </a:p>
          <a:p>
            <a:r>
              <a:rPr lang="en-US" altLang="de-DE" dirty="0" smtClean="0"/>
              <a:t>Textual Sequence Modelling &amp; Attention [</a:t>
            </a:r>
            <a:r>
              <a:rPr lang="en-US" altLang="de-DE" dirty="0" err="1" smtClean="0"/>
              <a:t>Piroi</a:t>
            </a:r>
            <a:r>
              <a:rPr lang="en-US" altLang="de-DE" dirty="0" smtClean="0"/>
              <a:t>] (5.11.2021)</a:t>
            </a:r>
          </a:p>
          <a:p>
            <a:r>
              <a:rPr lang="en-US" altLang="de-DE" dirty="0" smtClean="0"/>
              <a:t>Deep Learning – Practical Lesson [</a:t>
            </a:r>
            <a:r>
              <a:rPr lang="en-US" altLang="de-DE" dirty="0" err="1" smtClean="0"/>
              <a:t>Kovács</a:t>
            </a:r>
            <a:r>
              <a:rPr lang="en-US" altLang="de-DE" dirty="0" smtClean="0"/>
              <a:t>] (12.11.2021)</a:t>
            </a:r>
            <a:endParaRPr lang="en-US" altLang="de-DE" dirty="0" smtClean="0"/>
          </a:p>
          <a:p>
            <a:r>
              <a:rPr lang="en-US" altLang="de-DE" dirty="0" smtClean="0"/>
              <a:t>Syntax (Constituency and Dependency) [</a:t>
            </a:r>
            <a:r>
              <a:rPr lang="en-US" altLang="de-DE" dirty="0" err="1" smtClean="0"/>
              <a:t>Recski</a:t>
            </a:r>
            <a:r>
              <a:rPr lang="en-US" altLang="de-DE" dirty="0" smtClean="0"/>
              <a:t>] </a:t>
            </a:r>
            <a:r>
              <a:rPr lang="en-US" altLang="de-DE" dirty="0" smtClean="0"/>
              <a:t>(19.11.2021)</a:t>
            </a:r>
            <a:endParaRPr lang="en-US" altLang="de-DE" dirty="0" smtClean="0"/>
          </a:p>
          <a:p>
            <a:r>
              <a:rPr lang="en-US" altLang="de-DE" dirty="0" smtClean="0"/>
              <a:t>Basic </a:t>
            </a:r>
            <a:r>
              <a:rPr lang="en-US" altLang="de-DE" dirty="0" smtClean="0"/>
              <a:t>(non-DL) Semantics </a:t>
            </a:r>
            <a:r>
              <a:rPr lang="en-US" altLang="de-DE" dirty="0" smtClean="0"/>
              <a:t>[</a:t>
            </a:r>
            <a:r>
              <a:rPr lang="en-US" altLang="de-DE" dirty="0" err="1" smtClean="0"/>
              <a:t>Recski</a:t>
            </a:r>
            <a:r>
              <a:rPr lang="en-US" altLang="de-DE" dirty="0" smtClean="0"/>
              <a:t>] </a:t>
            </a:r>
            <a:r>
              <a:rPr lang="en-US" altLang="de-DE" dirty="0" smtClean="0"/>
              <a:t>(26.11.2021)</a:t>
            </a:r>
            <a:endParaRPr lang="en-US" altLang="de-DE" dirty="0" smtClean="0"/>
          </a:p>
          <a:p>
            <a:r>
              <a:rPr lang="en-US" altLang="de-DE" dirty="0" smtClean="0"/>
              <a:t>Information </a:t>
            </a:r>
            <a:r>
              <a:rPr lang="en-US" altLang="de-DE" dirty="0" smtClean="0"/>
              <a:t>Extraction [</a:t>
            </a:r>
            <a:r>
              <a:rPr lang="en-US" altLang="de-DE" dirty="0" err="1" smtClean="0"/>
              <a:t>Recski</a:t>
            </a:r>
            <a:r>
              <a:rPr lang="en-US" altLang="de-DE" dirty="0" smtClean="0"/>
              <a:t>] </a:t>
            </a:r>
            <a:r>
              <a:rPr lang="en-US" altLang="de-DE" dirty="0" smtClean="0"/>
              <a:t>(3.12.2020</a:t>
            </a:r>
            <a:r>
              <a:rPr lang="en-US" altLang="de-DE" dirty="0" smtClean="0"/>
              <a:t>)</a:t>
            </a:r>
          </a:p>
          <a:p>
            <a:r>
              <a:rPr lang="en-US" altLang="de-DE" dirty="0" smtClean="0"/>
              <a:t>Annotation Basics and Challenges </a:t>
            </a:r>
            <a:r>
              <a:rPr lang="en-US" altLang="de-DE" dirty="0" smtClean="0"/>
              <a:t>[</a:t>
            </a:r>
            <a:r>
              <a:rPr lang="en-US" altLang="de-DE" dirty="0" err="1" smtClean="0"/>
              <a:t>Hanbury</a:t>
            </a:r>
            <a:r>
              <a:rPr lang="en-US" altLang="de-DE" dirty="0" smtClean="0"/>
              <a:t>] (</a:t>
            </a:r>
            <a:r>
              <a:rPr lang="en-US" altLang="de-DE" dirty="0" smtClean="0"/>
              <a:t>10.12.2021)</a:t>
            </a:r>
            <a:endParaRPr lang="en-US" altLang="de-DE" dirty="0" smtClean="0"/>
          </a:p>
          <a:p>
            <a:r>
              <a:rPr lang="en-US" altLang="de-DE" dirty="0" err="1" smtClean="0"/>
              <a:t>Summarisation</a:t>
            </a:r>
            <a:r>
              <a:rPr lang="en-US" altLang="de-DE" dirty="0" smtClean="0"/>
              <a:t> &amp; Keyword Extraction </a:t>
            </a:r>
            <a:r>
              <a:rPr lang="en-US" altLang="de-DE" dirty="0" smtClean="0"/>
              <a:t>[</a:t>
            </a:r>
            <a:r>
              <a:rPr lang="en-US" altLang="de-DE" dirty="0" err="1" smtClean="0"/>
              <a:t>Piroi</a:t>
            </a:r>
            <a:r>
              <a:rPr lang="en-US" altLang="de-DE" dirty="0" smtClean="0"/>
              <a:t>] (</a:t>
            </a:r>
            <a:r>
              <a:rPr lang="en-US" altLang="de-DE" dirty="0" smtClean="0"/>
              <a:t>17.12.2021)</a:t>
            </a:r>
            <a:endParaRPr lang="en-US" altLang="de-DE" dirty="0" smtClean="0"/>
          </a:p>
          <a:p>
            <a:r>
              <a:rPr lang="en-US" altLang="de-DE" dirty="0" smtClean="0"/>
              <a:t>Question Answering and </a:t>
            </a:r>
            <a:r>
              <a:rPr lang="en-US" altLang="de-DE" dirty="0" err="1" smtClean="0"/>
              <a:t>Chatbots</a:t>
            </a:r>
            <a:r>
              <a:rPr lang="en-US" altLang="de-DE" dirty="0" smtClean="0"/>
              <a:t> [</a:t>
            </a:r>
            <a:r>
              <a:rPr lang="en-US" altLang="de-DE" dirty="0" err="1" smtClean="0"/>
              <a:t>Hanbury</a:t>
            </a:r>
            <a:r>
              <a:rPr lang="en-US" altLang="de-DE" dirty="0" smtClean="0"/>
              <a:t>] </a:t>
            </a:r>
            <a:r>
              <a:rPr lang="en-US" altLang="de-DE" dirty="0" smtClean="0"/>
              <a:t>(7.1.2022)</a:t>
            </a:r>
          </a:p>
          <a:p>
            <a:r>
              <a:rPr lang="en-US" altLang="de-DE" dirty="0" smtClean="0"/>
              <a:t>Project Presentations (14.1.2022)</a:t>
            </a:r>
            <a:endParaRPr lang="en-US" altLang="de-DE" dirty="0" smtClean="0"/>
          </a:p>
          <a:p>
            <a:endParaRPr lang="en-US" altLang="de-DE" dirty="0" smtClean="0"/>
          </a:p>
        </p:txBody>
      </p:sp>
    </p:spTree>
    <p:extLst>
      <p:ext uri="{BB962C8B-B14F-4D97-AF65-F5344CB8AC3E}">
        <p14:creationId xmlns:p14="http://schemas.microsoft.com/office/powerpoint/2010/main" val="830564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noChangeArrowheads="1"/>
          </p:cNvSpPr>
          <p:nvPr>
            <p:ph type="title"/>
          </p:nvPr>
        </p:nvSpPr>
        <p:spPr/>
        <p:txBody>
          <a:bodyPr/>
          <a:lstStyle/>
          <a:p>
            <a:r>
              <a:rPr lang="en-GB" altLang="de-DE" smtClean="0"/>
              <a:t>Lectures</a:t>
            </a:r>
          </a:p>
        </p:txBody>
      </p:sp>
      <p:sp>
        <p:nvSpPr>
          <p:cNvPr id="14339" name="Inhaltsplatzhalter 2"/>
          <p:cNvSpPr>
            <a:spLocks noGrp="1" noChangeArrowheads="1"/>
          </p:cNvSpPr>
          <p:nvPr>
            <p:ph idx="1"/>
          </p:nvPr>
        </p:nvSpPr>
        <p:spPr/>
        <p:txBody>
          <a:bodyPr/>
          <a:lstStyle/>
          <a:p>
            <a:r>
              <a:rPr lang="pt-BR" altLang="de-DE" dirty="0" smtClean="0"/>
              <a:t>Fridays 13:00 c.t. - 15:00</a:t>
            </a:r>
          </a:p>
          <a:p>
            <a:r>
              <a:rPr lang="pt-BR" altLang="de-DE" dirty="0" smtClean="0"/>
              <a:t>Online via </a:t>
            </a:r>
            <a:r>
              <a:rPr lang="pt-BR" altLang="de-DE" dirty="0" smtClean="0"/>
              <a:t>Zoom</a:t>
            </a:r>
            <a:endParaRPr lang="pt-BR" altLang="de-DE" dirty="0" smtClean="0"/>
          </a:p>
          <a:p>
            <a:endParaRPr lang="pt-BR" altLang="de-DE" dirty="0" smtClean="0"/>
          </a:p>
          <a:p>
            <a:endParaRPr lang="pt-BR" altLang="de-DE" dirty="0" smtClean="0"/>
          </a:p>
          <a:p>
            <a:endParaRPr lang="pt-BR" altLang="de-DE" dirty="0" smtClean="0"/>
          </a:p>
          <a:p>
            <a:r>
              <a:rPr lang="pt-BR" altLang="de-DE" dirty="0" smtClean="0"/>
              <a:t>Final </a:t>
            </a:r>
            <a:r>
              <a:rPr lang="pt-BR" altLang="de-DE" dirty="0" smtClean="0"/>
              <a:t>presentations also </a:t>
            </a:r>
            <a:r>
              <a:rPr lang="pt-BR" altLang="de-DE" dirty="0" smtClean="0"/>
              <a:t>online </a:t>
            </a:r>
            <a:endParaRPr lang="pt-BR" altLang="de-DE" dirty="0" smtClean="0"/>
          </a:p>
          <a:p>
            <a:endParaRPr lang="pt-BR" altLang="de-DE" dirty="0" smtClean="0"/>
          </a:p>
          <a:p>
            <a:pPr lvl="1"/>
            <a:endParaRPr lang="pt-BR" altLang="de-DE" dirty="0" smtClean="0"/>
          </a:p>
          <a:p>
            <a:endParaRPr lang="en-GB" altLang="de-DE" dirty="0" smtClean="0"/>
          </a:p>
          <a:p>
            <a:endParaRPr lang="en-GB" altLang="de-DE" dirty="0" smtClean="0"/>
          </a:p>
          <a:p>
            <a:pPr lvl="1"/>
            <a:endParaRPr lang="en-GB" altLang="de-DE" dirty="0" smtClean="0"/>
          </a:p>
          <a:p>
            <a:endParaRPr lang="en-GB" altLang="de-DE" dirty="0" smtClean="0"/>
          </a:p>
          <a:p>
            <a:endParaRPr lang="en-GB" altLang="de-DE" dirty="0" smtClean="0"/>
          </a:p>
          <a:p>
            <a:endParaRPr lang="en-GB" altLang="de-DE" dirty="0" smtClean="0"/>
          </a:p>
          <a:p>
            <a:endParaRPr lang="en-GB" altLang="de-DE" dirty="0" smtClean="0"/>
          </a:p>
        </p:txBody>
      </p:sp>
    </p:spTree>
    <p:extLst>
      <p:ext uri="{BB962C8B-B14F-4D97-AF65-F5344CB8AC3E}">
        <p14:creationId xmlns:p14="http://schemas.microsoft.com/office/powerpoint/2010/main" val="295701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p:txBody>
          <a:bodyPr/>
          <a:lstStyle/>
          <a:p>
            <a:r>
              <a:rPr lang="en-GB" dirty="0" smtClean="0"/>
              <a:t>One project exercise with two Milestones</a:t>
            </a:r>
          </a:p>
          <a:p>
            <a:r>
              <a:rPr lang="en-GB" dirty="0" smtClean="0"/>
              <a:t>Done in groups of four</a:t>
            </a:r>
          </a:p>
          <a:p>
            <a:r>
              <a:rPr lang="en-GB" dirty="0" smtClean="0"/>
              <a:t>Each group has a mentor</a:t>
            </a:r>
          </a:p>
          <a:p>
            <a:r>
              <a:rPr lang="en-GB" dirty="0" smtClean="0"/>
              <a:t>Submissions are made via GitHub Classrooms</a:t>
            </a:r>
          </a:p>
          <a:p>
            <a:r>
              <a:rPr lang="en-GB" dirty="0" smtClean="0"/>
              <a:t>Grading is based on milestones, final submission, presentation, and report</a:t>
            </a:r>
          </a:p>
          <a:p>
            <a:r>
              <a:rPr lang="en-GB" dirty="0" smtClean="0"/>
              <a:t>Every group member must present their own contributions in the final presentation and will be individually evaluated on these contributions</a:t>
            </a:r>
            <a:endParaRPr lang="en-GB" dirty="0"/>
          </a:p>
        </p:txBody>
      </p:sp>
    </p:spTree>
    <p:extLst>
      <p:ext uri="{BB962C8B-B14F-4D97-AF65-F5344CB8AC3E}">
        <p14:creationId xmlns:p14="http://schemas.microsoft.com/office/powerpoint/2010/main" val="1526833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noChangeArrowheads="1"/>
          </p:cNvSpPr>
          <p:nvPr>
            <p:ph type="title"/>
          </p:nvPr>
        </p:nvSpPr>
        <p:spPr/>
        <p:txBody>
          <a:bodyPr/>
          <a:lstStyle/>
          <a:p>
            <a:r>
              <a:rPr lang="en-GB" altLang="de-DE" dirty="0" smtClean="0"/>
              <a:t>Exercise </a:t>
            </a:r>
            <a:r>
              <a:rPr lang="en-GB" altLang="de-DE" dirty="0" smtClean="0"/>
              <a:t>Deadlines</a:t>
            </a:r>
            <a:endParaRPr lang="en-GB" altLang="de-DE" dirty="0" smtClean="0"/>
          </a:p>
        </p:txBody>
      </p:sp>
      <p:sp>
        <p:nvSpPr>
          <p:cNvPr id="16387" name="Inhaltsplatzhalter 2"/>
          <p:cNvSpPr>
            <a:spLocks noGrp="1"/>
          </p:cNvSpPr>
          <p:nvPr>
            <p:ph idx="1"/>
          </p:nvPr>
        </p:nvSpPr>
        <p:spPr>
          <a:xfrm>
            <a:off x="838200" y="1420090"/>
            <a:ext cx="10515600" cy="4883727"/>
          </a:xfrm>
        </p:spPr>
        <p:txBody>
          <a:bodyPr>
            <a:normAutofit/>
          </a:bodyPr>
          <a:lstStyle/>
          <a:p>
            <a:r>
              <a:rPr lang="en-US" altLang="de-DE" dirty="0" smtClean="0"/>
              <a:t>21.10.2021</a:t>
            </a:r>
            <a:r>
              <a:rPr lang="en-US" altLang="de-DE" dirty="0"/>
              <a:t>, 23:55 — All group members must be registered for their Exercise 3 group </a:t>
            </a:r>
            <a:r>
              <a:rPr lang="en-US" altLang="de-DE" dirty="0" smtClean="0"/>
              <a:t>in TUWEL</a:t>
            </a:r>
            <a:endParaRPr lang="en-US" altLang="de-DE" dirty="0"/>
          </a:p>
          <a:p>
            <a:r>
              <a:rPr lang="en-US" altLang="de-DE" dirty="0"/>
              <a:t>22.10.2021, 23:55 — Select the topic </a:t>
            </a:r>
            <a:r>
              <a:rPr lang="en-US" altLang="de-DE" dirty="0" smtClean="0"/>
              <a:t>that </a:t>
            </a:r>
            <a:r>
              <a:rPr lang="en-US" altLang="de-DE" dirty="0"/>
              <a:t>your group will work on </a:t>
            </a:r>
            <a:endParaRPr lang="en-US" altLang="de-DE" dirty="0" smtClean="0"/>
          </a:p>
          <a:p>
            <a:r>
              <a:rPr lang="en-US" altLang="de-DE" dirty="0" smtClean="0"/>
              <a:t>04.11.2021</a:t>
            </a:r>
            <a:r>
              <a:rPr lang="en-US" altLang="de-DE" dirty="0"/>
              <a:t>, 23:55 — Deadline for pushing Milestone 1 to GitHub</a:t>
            </a:r>
          </a:p>
          <a:p>
            <a:r>
              <a:rPr lang="en-US" altLang="de-DE" dirty="0"/>
              <a:t>02.12.2021, 23:55 — Deadline for pushing Milestone 2 to GitHub</a:t>
            </a:r>
          </a:p>
          <a:p>
            <a:r>
              <a:rPr lang="en-US" altLang="de-DE" dirty="0"/>
              <a:t>6.1.2022, 23:55 — Deadline for reserving a time slot for the final presentation in TUWEL</a:t>
            </a:r>
          </a:p>
          <a:p>
            <a:r>
              <a:rPr lang="en-US" altLang="de-DE" dirty="0"/>
              <a:t>13.1.2022, 23:55 — Deadline for pushing your presentation material</a:t>
            </a:r>
          </a:p>
          <a:p>
            <a:r>
              <a:rPr lang="en-US" altLang="de-DE" dirty="0"/>
              <a:t>14.1.2022 — 9:00-12:00, 13:00-16:00 Presentations from all groups — Online on Zoom. </a:t>
            </a:r>
            <a:endParaRPr lang="en-US" altLang="de-DE" dirty="0" smtClean="0"/>
          </a:p>
          <a:p>
            <a:r>
              <a:rPr lang="en-US" altLang="de-DE" dirty="0" smtClean="0"/>
              <a:t>20.1.2022</a:t>
            </a:r>
            <a:r>
              <a:rPr lang="en-US" altLang="de-DE" dirty="0"/>
              <a:t>, 23:55 — Deadline for pushing your final submission to GitHub</a:t>
            </a:r>
            <a:endParaRPr lang="en-US" altLang="de-DE" dirty="0" smtClean="0"/>
          </a:p>
          <a:p>
            <a:pPr lvl="1"/>
            <a:endParaRPr lang="en-US" altLang="de-DE" dirty="0" smtClean="0"/>
          </a:p>
          <a:p>
            <a:endParaRPr lang="en-GB" altLang="de-DE" dirty="0" smtClean="0"/>
          </a:p>
        </p:txBody>
      </p:sp>
    </p:spTree>
    <p:extLst>
      <p:ext uri="{BB962C8B-B14F-4D97-AF65-F5344CB8AC3E}">
        <p14:creationId xmlns:p14="http://schemas.microsoft.com/office/powerpoint/2010/main" val="1960885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noChangeArrowheads="1"/>
          </p:cNvSpPr>
          <p:nvPr>
            <p:ph type="title"/>
          </p:nvPr>
        </p:nvSpPr>
        <p:spPr/>
        <p:txBody>
          <a:bodyPr/>
          <a:lstStyle/>
          <a:p>
            <a:r>
              <a:rPr lang="en-GB" altLang="de-DE" smtClean="0"/>
              <a:t>Effort Breakdown</a:t>
            </a:r>
          </a:p>
        </p:txBody>
      </p:sp>
      <p:sp>
        <p:nvSpPr>
          <p:cNvPr id="15363" name="Inhaltsplatzhalter 2"/>
          <p:cNvSpPr>
            <a:spLocks noGrp="1" noChangeArrowheads="1"/>
          </p:cNvSpPr>
          <p:nvPr>
            <p:ph idx="1"/>
          </p:nvPr>
        </p:nvSpPr>
        <p:spPr/>
        <p:txBody>
          <a:bodyPr/>
          <a:lstStyle/>
          <a:p>
            <a:r>
              <a:rPr lang="en-GB" dirty="0"/>
              <a:t>Lectures: </a:t>
            </a:r>
            <a:r>
              <a:rPr lang="en-GB" dirty="0" smtClean="0"/>
              <a:t>24 </a:t>
            </a:r>
            <a:r>
              <a:rPr lang="en-GB" dirty="0" smtClean="0"/>
              <a:t>hours</a:t>
            </a:r>
          </a:p>
          <a:p>
            <a:r>
              <a:rPr lang="en-GB" dirty="0" smtClean="0"/>
              <a:t>Project Milestone 1: 8 hours</a:t>
            </a:r>
          </a:p>
          <a:p>
            <a:r>
              <a:rPr lang="en-GB" dirty="0" smtClean="0"/>
              <a:t>Project Milestone 2: 8 hours</a:t>
            </a:r>
          </a:p>
          <a:p>
            <a:r>
              <a:rPr lang="en-GB" dirty="0" smtClean="0"/>
              <a:t>Final Solution: 35 hours</a:t>
            </a:r>
            <a:endParaRPr lang="en-GB" dirty="0"/>
          </a:p>
          <a:p>
            <a:r>
              <a:rPr lang="en-GB" b="1" dirty="0" smtClean="0"/>
              <a:t>Total</a:t>
            </a:r>
            <a:r>
              <a:rPr lang="en-GB" b="1" dirty="0" smtClean="0"/>
              <a:t>: 75 hours</a:t>
            </a:r>
            <a:endParaRPr lang="en-GB" b="1" dirty="0"/>
          </a:p>
          <a:p>
            <a:endParaRPr lang="pt-BR" altLang="de-DE" dirty="0" smtClean="0"/>
          </a:p>
        </p:txBody>
      </p:sp>
    </p:spTree>
    <p:extLst>
      <p:ext uri="{BB962C8B-B14F-4D97-AF65-F5344CB8AC3E}">
        <p14:creationId xmlns:p14="http://schemas.microsoft.com/office/powerpoint/2010/main" val="4275556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Informatics">
      <a:dk1>
        <a:srgbClr val="000000"/>
      </a:dk1>
      <a:lt1>
        <a:srgbClr val="FFFFFF"/>
      </a:lt1>
      <a:dk2>
        <a:srgbClr val="5E7677"/>
      </a:dk2>
      <a:lt2>
        <a:srgbClr val="DFE4E4"/>
      </a:lt2>
      <a:accent1>
        <a:srgbClr val="D20000"/>
      </a:accent1>
      <a:accent2>
        <a:srgbClr val="A9BE1E"/>
      </a:accent2>
      <a:accent3>
        <a:srgbClr val="FF6B00"/>
      </a:accent3>
      <a:accent4>
        <a:srgbClr val="FFC000"/>
      </a:accent4>
      <a:accent5>
        <a:srgbClr val="FFD000"/>
      </a:accent5>
      <a:accent6>
        <a:srgbClr val="FFFFFF"/>
      </a:accent6>
      <a:hlink>
        <a:srgbClr val="0563C1"/>
      </a:hlink>
      <a:folHlink>
        <a:srgbClr val="954F72"/>
      </a:folHlink>
    </a:clrScheme>
    <a:fontScheme name="Informatics Fonts">
      <a:majorFont>
        <a:latin typeface="Editor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A70EF2B-34FC-4492-9C15-8C9035DA2324}" vid="{1DE50C0B-0F01-4A71-AE05-BA820D4479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template-slides-systemfonts-en</Template>
  <TotalTime>613</TotalTime>
  <Words>1234</Words>
  <Application>Microsoft Office PowerPoint</Application>
  <PresentationFormat>Widescreen</PresentationFormat>
  <Paragraphs>209</Paragraphs>
  <Slides>41</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MS PGothic</vt:lpstr>
      <vt:lpstr>Arial</vt:lpstr>
      <vt:lpstr>Calibri</vt:lpstr>
      <vt:lpstr>Roboto</vt:lpstr>
      <vt:lpstr>Roboto Light</vt:lpstr>
      <vt:lpstr>Symbol</vt:lpstr>
      <vt:lpstr>Times New Roman</vt:lpstr>
      <vt:lpstr>Verdana</vt:lpstr>
      <vt:lpstr>Office</vt:lpstr>
      <vt:lpstr>PowerPoint Presentation</vt:lpstr>
      <vt:lpstr>Contents</vt:lpstr>
      <vt:lpstr>Course information</vt:lpstr>
      <vt:lpstr>Lecturers</vt:lpstr>
      <vt:lpstr>Lecture Schedule</vt:lpstr>
      <vt:lpstr>Lectures</vt:lpstr>
      <vt:lpstr>Exercise</vt:lpstr>
      <vt:lpstr>Exercise Deadlines</vt:lpstr>
      <vt:lpstr>Effort Breakdown</vt:lpstr>
      <vt:lpstr>Performance Evaluation</vt:lpstr>
      <vt:lpstr>Organisation</vt:lpstr>
      <vt:lpstr>Book</vt:lpstr>
      <vt:lpstr>Questions about the organisation, etc.</vt:lpstr>
      <vt:lpstr>Introduction to NLP</vt:lpstr>
      <vt:lpstr>IBM Watson and Jeopardy</vt:lpstr>
      <vt:lpstr>The end of the show</vt:lpstr>
      <vt:lpstr>How does Watson (for Jeopardy) work?</vt:lpstr>
      <vt:lpstr>How does Watson (for Jeopardy) work?</vt:lpstr>
      <vt:lpstr>PowerPoint Presentation</vt:lpstr>
      <vt:lpstr>PowerPoint Presentation</vt:lpstr>
      <vt:lpstr>Natural Language Processing (NLP)</vt:lpstr>
      <vt:lpstr>Why is NLP interesting?</vt:lpstr>
      <vt:lpstr>Why is NLP difficult?</vt:lpstr>
      <vt:lpstr>PowerPoint Presentation</vt:lpstr>
      <vt:lpstr>Why is NLP difficult?</vt:lpstr>
      <vt:lpstr>Very Brief History of NLP</vt:lpstr>
      <vt:lpstr>Dialogue systems</vt:lpstr>
      <vt:lpstr>PowerPoint Presentation</vt:lpstr>
      <vt:lpstr>Training Data Bias…</vt:lpstr>
      <vt:lpstr>Project Debater</vt:lpstr>
      <vt:lpstr>PowerPoint Presentation</vt:lpstr>
      <vt:lpstr>PowerPoint Presentation</vt:lpstr>
      <vt:lpstr>PowerPoint Presentation</vt:lpstr>
      <vt:lpstr>PowerPoint Presentation</vt:lpstr>
      <vt:lpstr>GPT-3</vt:lpstr>
      <vt:lpstr>PowerPoint Presentation</vt:lpstr>
      <vt:lpstr>PowerPoint Presentation</vt:lpstr>
      <vt:lpstr>PowerPoint Presentation</vt:lpstr>
      <vt:lpstr>Training Data Bias…</vt:lpstr>
      <vt:lpstr>NLP and Climate Change</vt:lpstr>
      <vt:lpstr>Summary</vt:lpstr>
    </vt:vector>
  </TitlesOfParts>
  <Company>TU Wien - Campusversion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dc:creator>
  <cp:lastModifiedBy>Allan</cp:lastModifiedBy>
  <cp:revision>104</cp:revision>
  <dcterms:created xsi:type="dcterms:W3CDTF">2020-08-12T13:24:26Z</dcterms:created>
  <dcterms:modified xsi:type="dcterms:W3CDTF">2021-10-06T13:25:27Z</dcterms:modified>
</cp:coreProperties>
</file>